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1"/>
  </p:notesMasterIdLst>
  <p:sldIdLst>
    <p:sldId id="280" r:id="rId2"/>
    <p:sldId id="296" r:id="rId3"/>
    <p:sldId id="297" r:id="rId4"/>
    <p:sldId id="301" r:id="rId5"/>
    <p:sldId id="302" r:id="rId6"/>
    <p:sldId id="303" r:id="rId7"/>
    <p:sldId id="306" r:id="rId8"/>
    <p:sldId id="299" r:id="rId9"/>
    <p:sldId id="298" r:id="rId10"/>
    <p:sldId id="305" r:id="rId11"/>
    <p:sldId id="311" r:id="rId12"/>
    <p:sldId id="300" r:id="rId13"/>
    <p:sldId id="312" r:id="rId14"/>
    <p:sldId id="313" r:id="rId15"/>
    <p:sldId id="314" r:id="rId16"/>
    <p:sldId id="315" r:id="rId17"/>
    <p:sldId id="316" r:id="rId18"/>
    <p:sldId id="318" r:id="rId19"/>
    <p:sldId id="319" r:id="rId20"/>
    <p:sldId id="320" r:id="rId21"/>
    <p:sldId id="310" r:id="rId22"/>
    <p:sldId id="308" r:id="rId23"/>
    <p:sldId id="317" r:id="rId24"/>
    <p:sldId id="307" r:id="rId25"/>
    <p:sldId id="304" r:id="rId26"/>
    <p:sldId id="309" r:id="rId27"/>
    <p:sldId id="321" r:id="rId28"/>
    <p:sldId id="322" r:id="rId29"/>
    <p:sldId id="295" r:id="rId30"/>
  </p:sldIdLst>
  <p:sldSz cx="9144000" cy="6858000" type="screen4x3"/>
  <p:notesSz cx="7099300" cy="10234613"/>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D7E7C8D9-D331-43AD-ADDD-DB6A02A54924}">
          <p14:sldIdLst>
            <p14:sldId id="280"/>
            <p14:sldId id="296"/>
            <p14:sldId id="297"/>
            <p14:sldId id="301"/>
            <p14:sldId id="302"/>
            <p14:sldId id="303"/>
            <p14:sldId id="306"/>
            <p14:sldId id="299"/>
            <p14:sldId id="298"/>
            <p14:sldId id="305"/>
            <p14:sldId id="311"/>
            <p14:sldId id="300"/>
            <p14:sldId id="312"/>
            <p14:sldId id="313"/>
            <p14:sldId id="314"/>
            <p14:sldId id="315"/>
            <p14:sldId id="316"/>
            <p14:sldId id="318"/>
            <p14:sldId id="319"/>
            <p14:sldId id="320"/>
            <p14:sldId id="310"/>
            <p14:sldId id="308"/>
            <p14:sldId id="317"/>
            <p14:sldId id="307"/>
            <p14:sldId id="304"/>
            <p14:sldId id="309"/>
            <p14:sldId id="321"/>
            <p14:sldId id="322"/>
            <p14:sldId id="2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5C5C5"/>
    <a:srgbClr val="00FF00"/>
    <a:srgbClr val="97C4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5845" autoAdjust="0"/>
  </p:normalViewPr>
  <p:slideViewPr>
    <p:cSldViewPr>
      <p:cViewPr varScale="1">
        <p:scale>
          <a:sx n="62" d="100"/>
          <a:sy n="62" d="100"/>
        </p:scale>
        <p:origin x="2050"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8984" tIns="49492" rIns="98984" bIns="49492" rtlCol="0"/>
          <a:lstStyle>
            <a:lvl1pPr algn="l">
              <a:defRPr sz="1300">
                <a:latin typeface="Arial" charset="0"/>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8984" tIns="49492" rIns="98984" bIns="49492" rtlCol="0"/>
          <a:lstStyle>
            <a:lvl1pPr algn="r">
              <a:defRPr sz="1300">
                <a:latin typeface="Arial" charset="0"/>
                <a:cs typeface="+mn-cs"/>
              </a:defRPr>
            </a:lvl1pPr>
          </a:lstStyle>
          <a:p>
            <a:pPr>
              <a:defRPr/>
            </a:pPr>
            <a:fld id="{06008542-6A26-4791-9431-4CC26EBCC90E}" type="datetimeFigureOut">
              <a:rPr lang="en-US"/>
              <a:pPr>
                <a:defRPr/>
              </a:pPr>
              <a:t>9/25/2018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8984" tIns="49492" rIns="98984" bIns="49492" rtlCol="0" anchor="ctr"/>
          <a:lstStyle/>
          <a:p>
            <a:pPr lvl="0"/>
            <a:endParaRPr lang="en-US" noProof="0" smtClean="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8984" tIns="49492" rIns="98984" bIns="49492"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721850"/>
            <a:ext cx="3076575" cy="511175"/>
          </a:xfrm>
          <a:prstGeom prst="rect">
            <a:avLst/>
          </a:prstGeom>
        </p:spPr>
        <p:txBody>
          <a:bodyPr vert="horz" lIns="98984" tIns="49492" rIns="98984" bIns="49492" rtlCol="0" anchor="b"/>
          <a:lstStyle>
            <a:lvl1pPr algn="l">
              <a:defRPr sz="13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8984" tIns="49492" rIns="98984" bIns="49492" numCol="1" anchor="b" anchorCtr="0" compatLnSpc="1">
            <a:prstTxWarp prst="textNoShape">
              <a:avLst/>
            </a:prstTxWarp>
          </a:bodyPr>
          <a:lstStyle>
            <a:lvl1pPr algn="r">
              <a:defRPr sz="1300"/>
            </a:lvl1pPr>
          </a:lstStyle>
          <a:p>
            <a:fld id="{98FF0AA3-4851-4B78-BE10-142BF528D4EF}" type="slidenum">
              <a:rPr lang="en-US" altLang="en-US"/>
              <a:pPr/>
              <a:t>‹#›</a:t>
            </a:fld>
            <a:endParaRPr lang="en-US" altLang="en-US"/>
          </a:p>
        </p:txBody>
      </p:sp>
    </p:spTree>
    <p:extLst>
      <p:ext uri="{BB962C8B-B14F-4D97-AF65-F5344CB8AC3E}">
        <p14:creationId xmlns:p14="http://schemas.microsoft.com/office/powerpoint/2010/main" val="6177819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5F8B22-9BC2-454B-8BD3-761CE4857EE0}" type="slidenum">
              <a:rPr lang="en-US" altLang="en-US"/>
              <a:pPr eaLnBrk="1" hangingPunct="1"/>
              <a:t>1</a:t>
            </a:fld>
            <a:endParaRPr lang="en-US" altLang="en-US"/>
          </a:p>
        </p:txBody>
      </p:sp>
    </p:spTree>
    <p:extLst>
      <p:ext uri="{BB962C8B-B14F-4D97-AF65-F5344CB8AC3E}">
        <p14:creationId xmlns:p14="http://schemas.microsoft.com/office/powerpoint/2010/main" val="205342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nice but hard to be generalised!</a:t>
            </a:r>
            <a:endParaRPr lang="en-GB" dirty="0"/>
          </a:p>
        </p:txBody>
      </p:sp>
      <p:sp>
        <p:nvSpPr>
          <p:cNvPr id="4" name="Slide Number Placeholder 3"/>
          <p:cNvSpPr>
            <a:spLocks noGrp="1"/>
          </p:cNvSpPr>
          <p:nvPr>
            <p:ph type="sldNum" sz="quarter" idx="10"/>
          </p:nvPr>
        </p:nvSpPr>
        <p:spPr/>
        <p:txBody>
          <a:bodyPr/>
          <a:lstStyle/>
          <a:p>
            <a:fld id="{98FF0AA3-4851-4B78-BE10-142BF528D4EF}" type="slidenum">
              <a:rPr lang="en-US" altLang="en-US" smtClean="0"/>
              <a:pPr/>
              <a:t>9</a:t>
            </a:fld>
            <a:endParaRPr lang="en-US" altLang="en-US"/>
          </a:p>
        </p:txBody>
      </p:sp>
    </p:spTree>
    <p:extLst>
      <p:ext uri="{BB962C8B-B14F-4D97-AF65-F5344CB8AC3E}">
        <p14:creationId xmlns:p14="http://schemas.microsoft.com/office/powerpoint/2010/main" val="146815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Tile map + radial plot: frequent regions are evidenced by dark tiles.</a:t>
            </a:r>
          </a:p>
          <a:p>
            <a:r>
              <a:rPr lang="en-GB" sz="1200" b="0" i="0" u="none" strike="noStrike" kern="1200" baseline="0" dirty="0" smtClean="0">
                <a:solidFill>
                  <a:schemeClr val="tx1"/>
                </a:solidFill>
                <a:latin typeface="+mn-lt"/>
                <a:ea typeface="+mn-ea"/>
                <a:cs typeface="+mn-cs"/>
              </a:rPr>
              <a:t>Radial plot: All years of a certain decade are evenly distributed along a ring, in clockwise order. The rings, representing decades, are organized in ascending order from </a:t>
            </a:r>
            <a:r>
              <a:rPr lang="en-GB" sz="1200" b="0" i="0" u="none" strike="noStrike" kern="1200" baseline="0" dirty="0" err="1" smtClean="0">
                <a:solidFill>
                  <a:schemeClr val="tx1"/>
                </a:solidFill>
                <a:latin typeface="+mn-lt"/>
                <a:ea typeface="+mn-ea"/>
                <a:cs typeface="+mn-cs"/>
              </a:rPr>
              <a:t>center</a:t>
            </a:r>
            <a:r>
              <a:rPr lang="en-GB" sz="1200" b="0" i="0" u="none" strike="noStrike" kern="1200" baseline="0" dirty="0" smtClean="0">
                <a:solidFill>
                  <a:schemeClr val="tx1"/>
                </a:solidFill>
                <a:latin typeface="+mn-lt"/>
                <a:ea typeface="+mn-ea"/>
                <a:cs typeface="+mn-cs"/>
              </a:rPr>
              <a:t> to periphery.</a:t>
            </a:r>
          </a:p>
          <a:p>
            <a:r>
              <a:rPr lang="en-GB" dirty="0" smtClean="0"/>
              <a:t>Word cloud: The passwords are sized according to the number of times they occur in the underlying dataset.</a:t>
            </a:r>
            <a:endParaRPr lang="en-GB" dirty="0"/>
          </a:p>
        </p:txBody>
      </p:sp>
      <p:sp>
        <p:nvSpPr>
          <p:cNvPr id="4" name="Slide Number Placeholder 3"/>
          <p:cNvSpPr>
            <a:spLocks noGrp="1"/>
          </p:cNvSpPr>
          <p:nvPr>
            <p:ph type="sldNum" sz="quarter" idx="10"/>
          </p:nvPr>
        </p:nvSpPr>
        <p:spPr/>
        <p:txBody>
          <a:bodyPr/>
          <a:lstStyle/>
          <a:p>
            <a:fld id="{98FF0AA3-4851-4B78-BE10-142BF528D4EF}" type="slidenum">
              <a:rPr lang="en-US" altLang="en-US" smtClean="0"/>
              <a:pPr/>
              <a:t>10</a:t>
            </a:fld>
            <a:endParaRPr lang="en-US" altLang="en-US"/>
          </a:p>
        </p:txBody>
      </p:sp>
    </p:spTree>
    <p:extLst>
      <p:ext uri="{BB962C8B-B14F-4D97-AF65-F5344CB8AC3E}">
        <p14:creationId xmlns:p14="http://schemas.microsoft.com/office/powerpoint/2010/main" val="215852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each unique password is a single node in the graph;</a:t>
            </a:r>
          </a:p>
          <a:p>
            <a:r>
              <a:rPr lang="en-GB" dirty="0" smtClean="0"/>
              <a:t>2) two nodes are linked if the distance between two corresponding passwords is less than D(</a:t>
            </a:r>
            <a:r>
              <a:rPr lang="en-GB" dirty="0" err="1" smtClean="0"/>
              <a:t>i,j</a:t>
            </a:r>
            <a:r>
              <a:rPr lang="en-GB" dirty="0" smtClean="0"/>
              <a:t>) (in this case, we assume it as 3);</a:t>
            </a:r>
          </a:p>
          <a:p>
            <a:r>
              <a:rPr lang="en-GB" dirty="0" smtClean="0"/>
              <a:t>3) repeat step 2 until every two passwords in the data set have been compared;</a:t>
            </a:r>
          </a:p>
          <a:p>
            <a:r>
              <a:rPr lang="en-GB" dirty="0" smtClean="0"/>
              <a:t>4) reorganize the graph and output the result.</a:t>
            </a:r>
          </a:p>
          <a:p>
            <a:endParaRPr lang="en-GB" dirty="0" smtClean="0"/>
          </a:p>
          <a:p>
            <a:r>
              <a:rPr lang="en-GB" dirty="0" smtClean="0"/>
              <a:t>12306’s top 100 passwords (link = ED&lt;=3) =&gt; 12306’s all passwords</a:t>
            </a:r>
            <a:endParaRPr lang="en-GB" dirty="0"/>
          </a:p>
        </p:txBody>
      </p:sp>
      <p:sp>
        <p:nvSpPr>
          <p:cNvPr id="4" name="Slide Number Placeholder 3"/>
          <p:cNvSpPr>
            <a:spLocks noGrp="1"/>
          </p:cNvSpPr>
          <p:nvPr>
            <p:ph type="sldNum" sz="quarter" idx="10"/>
          </p:nvPr>
        </p:nvSpPr>
        <p:spPr/>
        <p:txBody>
          <a:bodyPr/>
          <a:lstStyle/>
          <a:p>
            <a:fld id="{98FF0AA3-4851-4B78-BE10-142BF528D4EF}" type="slidenum">
              <a:rPr lang="en-US" altLang="en-US" smtClean="0"/>
              <a:pPr/>
              <a:t>11</a:t>
            </a:fld>
            <a:endParaRPr lang="en-US" altLang="en-US"/>
          </a:p>
        </p:txBody>
      </p:sp>
    </p:spTree>
    <p:extLst>
      <p:ext uri="{BB962C8B-B14F-4D97-AF65-F5344CB8AC3E}">
        <p14:creationId xmlns:p14="http://schemas.microsoft.com/office/powerpoint/2010/main" val="14169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91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1DDDB5-CECD-443B-91C1-3E050B459547}" type="slidenum">
              <a:rPr lang="en-US" altLang="en-US"/>
              <a:pPr eaLnBrk="1" hangingPunct="1"/>
              <a:t>29</a:t>
            </a:fld>
            <a:endParaRPr lang="en-US" altLang="en-US"/>
          </a:p>
        </p:txBody>
      </p:sp>
    </p:spTree>
    <p:extLst>
      <p:ext uri="{BB962C8B-B14F-4D97-AF65-F5344CB8AC3E}">
        <p14:creationId xmlns:p14="http://schemas.microsoft.com/office/powerpoint/2010/main" val="13170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ctr"/>
          <a:lstStyle>
            <a:lvl1pPr algn="ctr">
              <a:defRPr>
                <a:latin typeface="+mj-lt"/>
                <a:cs typeface="Times New Roman"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nchor="ctr"/>
          <a:lstStyle>
            <a:lvl1pPr marL="0" indent="0" algn="ctr">
              <a:buNone/>
              <a:defRPr>
                <a:latin typeface="+mn-lt"/>
                <a:cs typeface="Times New Roman"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32782326"/>
      </p:ext>
    </p:extLst>
  </p:cSld>
  <p:clrMapOvr>
    <a:masterClrMapping/>
  </p:clrMapOvr>
  <p:transition advTm="500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p:nvPr userDrawn="1"/>
        </p:nvSpPr>
        <p:spPr>
          <a:xfrm>
            <a:off x="8458200" y="6413500"/>
            <a:ext cx="609600" cy="368300"/>
          </a:xfrm>
          <a:prstGeom prst="rect">
            <a:avLst/>
          </a:prstGeom>
          <a:noFill/>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1B13CD7A-8EAF-43AF-A6D1-56F5BF9A79F3}" type="slidenum">
              <a:rPr lang="en-US" altLang="en-US" smtClean="0"/>
              <a:pPr algn="r" eaLnBrk="1" hangingPunct="1"/>
              <a:t>‹#›</a:t>
            </a:fld>
            <a:endParaRPr lang="en-US" altLang="en-US" dirty="0"/>
          </a:p>
        </p:txBody>
      </p:sp>
      <p:sp>
        <p:nvSpPr>
          <p:cNvPr id="3" name="Content Placeholder 2"/>
          <p:cNvSpPr>
            <a:spLocks noGrp="1"/>
          </p:cNvSpPr>
          <p:nvPr>
            <p:ph idx="1"/>
          </p:nvPr>
        </p:nvSpPr>
        <p:spPr>
          <a:xfrm>
            <a:off x="304800" y="1341437"/>
            <a:ext cx="8534400" cy="4754563"/>
          </a:xfrm>
          <a:prstGeom prst="rect">
            <a:avLst/>
          </a:prstGeom>
        </p:spPr>
        <p:txBody>
          <a:bodyPr/>
          <a:lstStyle>
            <a:lvl1pPr>
              <a:defRPr sz="2800" baseline="0">
                <a:solidFill>
                  <a:schemeClr val="tx1"/>
                </a:solidFill>
                <a:latin typeface="+mn-lt"/>
                <a:cs typeface="Times New Roman" pitchFamily="18" charset="0"/>
              </a:defRPr>
            </a:lvl1pPr>
            <a:lvl2pPr>
              <a:defRPr sz="2400" baseline="0">
                <a:solidFill>
                  <a:schemeClr val="tx1"/>
                </a:solidFill>
                <a:latin typeface="+mn-lt"/>
                <a:cs typeface="Times New Roman" pitchFamily="18" charset="0"/>
              </a:defRPr>
            </a:lvl2pPr>
            <a:lvl3pPr>
              <a:defRPr sz="2400" baseline="0">
                <a:solidFill>
                  <a:schemeClr val="tx1"/>
                </a:solidFill>
                <a:latin typeface="+mn-lt"/>
                <a:cs typeface="Times New Roman" pitchFamily="18" charset="0"/>
              </a:defRPr>
            </a:lvl3pPr>
            <a:lvl4pPr>
              <a:defRPr sz="1400" baseline="0">
                <a:solidFill>
                  <a:schemeClr val="tx1"/>
                </a:solidFill>
                <a:latin typeface="+mn-lt"/>
                <a:cs typeface="Times New Roman" pitchFamily="18" charset="0"/>
              </a:defRPr>
            </a:lvl4pPr>
            <a:lvl5pPr>
              <a:defRPr sz="1400" baseline="0">
                <a:solidFill>
                  <a:schemeClr val="tx1"/>
                </a:solidFill>
                <a:latin typeface="+mn-lt"/>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304800" y="192088"/>
            <a:ext cx="7010400" cy="835025"/>
          </a:xfrm>
          <a:prstGeom prst="rect">
            <a:avLst/>
          </a:prstGeom>
        </p:spPr>
        <p:txBody>
          <a:bodyPr anchor="ctr"/>
          <a:lstStyle>
            <a:lvl1pPr>
              <a:defRPr sz="3000">
                <a:latin typeface="+mj-lt"/>
                <a:cs typeface="Times New Roman"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76688321"/>
      </p:ext>
    </p:extLst>
  </p:cSld>
  <p:clrMapOvr>
    <a:masterClrMapping/>
  </p:clrMapOvr>
  <p:transition advTm="50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87625"/>
            <a:ext cx="7772400" cy="1679575"/>
          </a:xfrm>
          <a:prstGeom prst="rect">
            <a:avLst/>
          </a:prstGeom>
        </p:spPr>
        <p:txBody>
          <a:bodyPr anchor="ctr"/>
          <a:lstStyle>
            <a:lvl1pPr algn="ctr">
              <a:defRPr>
                <a:latin typeface="+mj-lt"/>
                <a:cs typeface="Times New Roman" pitchFamily="18" charset="0"/>
              </a:defRPr>
            </a:lvl1pPr>
          </a:lstStyle>
          <a:p>
            <a:r>
              <a:rPr lang="en-US" dirty="0" smtClean="0"/>
              <a:t>Click to edit Master title style</a:t>
            </a:r>
            <a:endParaRPr lang="en-US" dirty="0"/>
          </a:p>
        </p:txBody>
      </p:sp>
      <p:sp>
        <p:nvSpPr>
          <p:cNvPr id="3" name="Title 1"/>
          <p:cNvSpPr txBox="1">
            <a:spLocks/>
          </p:cNvSpPr>
          <p:nvPr userDrawn="1"/>
        </p:nvSpPr>
        <p:spPr>
          <a:xfrm>
            <a:off x="304800" y="192088"/>
            <a:ext cx="6934200" cy="835025"/>
          </a:xfrm>
          <a:prstGeom prst="rect">
            <a:avLst/>
          </a:prstGeom>
        </p:spPr>
        <p:txBody>
          <a:bodyPr anchor="ctr"/>
          <a:lstStyle>
            <a:lvl1pPr algn="l" defTabSz="873125" rtl="0" eaLnBrk="0" fontAlgn="base" hangingPunct="0">
              <a:spcBef>
                <a:spcPct val="0"/>
              </a:spcBef>
              <a:spcAft>
                <a:spcPct val="0"/>
              </a:spcAft>
              <a:defRPr sz="3000">
                <a:solidFill>
                  <a:schemeClr val="tx1"/>
                </a:solidFill>
                <a:latin typeface="+mj-lt"/>
                <a:ea typeface="+mj-ea"/>
                <a:cs typeface="Times New Roman" pitchFamily="18" charset="0"/>
              </a:defRPr>
            </a:lvl1pPr>
            <a:lvl2pPr algn="l" defTabSz="873125" rtl="0" eaLnBrk="0" fontAlgn="base" hangingPunct="0">
              <a:spcBef>
                <a:spcPct val="0"/>
              </a:spcBef>
              <a:spcAft>
                <a:spcPct val="0"/>
              </a:spcAft>
              <a:defRPr sz="3600">
                <a:solidFill>
                  <a:schemeClr val="tx1"/>
                </a:solidFill>
                <a:latin typeface="Arial" charset="0"/>
              </a:defRPr>
            </a:lvl2pPr>
            <a:lvl3pPr algn="l" defTabSz="873125" rtl="0" eaLnBrk="0" fontAlgn="base" hangingPunct="0">
              <a:spcBef>
                <a:spcPct val="0"/>
              </a:spcBef>
              <a:spcAft>
                <a:spcPct val="0"/>
              </a:spcAft>
              <a:defRPr sz="3600">
                <a:solidFill>
                  <a:schemeClr val="tx1"/>
                </a:solidFill>
                <a:latin typeface="Arial" charset="0"/>
              </a:defRPr>
            </a:lvl3pPr>
            <a:lvl4pPr algn="l" defTabSz="873125" rtl="0" eaLnBrk="0" fontAlgn="base" hangingPunct="0">
              <a:spcBef>
                <a:spcPct val="0"/>
              </a:spcBef>
              <a:spcAft>
                <a:spcPct val="0"/>
              </a:spcAft>
              <a:defRPr sz="3600">
                <a:solidFill>
                  <a:schemeClr val="tx1"/>
                </a:solidFill>
                <a:latin typeface="Arial" charset="0"/>
              </a:defRPr>
            </a:lvl4pPr>
            <a:lvl5pPr algn="l" defTabSz="873125" rtl="0" eaLnBrk="0" fontAlgn="base" hangingPunct="0">
              <a:spcBef>
                <a:spcPct val="0"/>
              </a:spcBef>
              <a:spcAft>
                <a:spcPct val="0"/>
              </a:spcAft>
              <a:defRPr sz="3600">
                <a:solidFill>
                  <a:schemeClr val="tx1"/>
                </a:solidFill>
                <a:latin typeface="Arial" charset="0"/>
              </a:defRPr>
            </a:lvl5pPr>
            <a:lvl6pPr marL="457200" algn="l" defTabSz="873125" rtl="0" fontAlgn="base">
              <a:spcBef>
                <a:spcPct val="0"/>
              </a:spcBef>
              <a:spcAft>
                <a:spcPct val="0"/>
              </a:spcAft>
              <a:defRPr sz="3600">
                <a:solidFill>
                  <a:schemeClr val="tx1"/>
                </a:solidFill>
                <a:latin typeface="Arial" charset="0"/>
              </a:defRPr>
            </a:lvl6pPr>
            <a:lvl7pPr marL="914400" algn="l" defTabSz="873125" rtl="0" fontAlgn="base">
              <a:spcBef>
                <a:spcPct val="0"/>
              </a:spcBef>
              <a:spcAft>
                <a:spcPct val="0"/>
              </a:spcAft>
              <a:defRPr sz="3600">
                <a:solidFill>
                  <a:schemeClr val="tx1"/>
                </a:solidFill>
                <a:latin typeface="Arial" charset="0"/>
              </a:defRPr>
            </a:lvl7pPr>
            <a:lvl8pPr marL="1371600" algn="l" defTabSz="873125" rtl="0" fontAlgn="base">
              <a:spcBef>
                <a:spcPct val="0"/>
              </a:spcBef>
              <a:spcAft>
                <a:spcPct val="0"/>
              </a:spcAft>
              <a:defRPr sz="3600">
                <a:solidFill>
                  <a:schemeClr val="tx1"/>
                </a:solidFill>
                <a:latin typeface="Arial" charset="0"/>
              </a:defRPr>
            </a:lvl8pPr>
            <a:lvl9pPr marL="1828800" algn="l" defTabSz="873125" rtl="0" fontAlgn="base">
              <a:spcBef>
                <a:spcPct val="0"/>
              </a:spcBef>
              <a:spcAft>
                <a:spcPct val="0"/>
              </a:spcAft>
              <a:defRPr sz="3600">
                <a:solidFill>
                  <a:schemeClr val="tx1"/>
                </a:solidFill>
                <a:latin typeface="Arial" charset="0"/>
              </a:defRPr>
            </a:lvl9pPr>
          </a:lstStyle>
          <a:p>
            <a:r>
              <a:rPr lang="en-US" kern="0" dirty="0" smtClean="0"/>
              <a:t>Password </a:t>
            </a:r>
            <a:r>
              <a:rPr lang="en-US" kern="0" dirty="0" err="1" smtClean="0"/>
              <a:t>Visualisation</a:t>
            </a:r>
            <a:endParaRPr lang="en-US" kern="0" dirty="0"/>
          </a:p>
        </p:txBody>
      </p:sp>
    </p:spTree>
    <p:extLst>
      <p:ext uri="{BB962C8B-B14F-4D97-AF65-F5344CB8AC3E}">
        <p14:creationId xmlns:p14="http://schemas.microsoft.com/office/powerpoint/2010/main" val="1746410787"/>
      </p:ext>
    </p:extLst>
  </p:cSld>
  <p:clrMapOvr>
    <a:masterClrMapping/>
  </p:clrMapOvr>
  <p:transition advTm="500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7" name="Line 113"/>
          <p:cNvSpPr>
            <a:spLocks noChangeShapeType="1"/>
          </p:cNvSpPr>
          <p:nvPr/>
        </p:nvSpPr>
        <p:spPr bwMode="auto">
          <a:xfrm flipV="1">
            <a:off x="625475" y="282575"/>
            <a:ext cx="8201025" cy="22225"/>
          </a:xfrm>
          <a:prstGeom prst="line">
            <a:avLst/>
          </a:prstGeom>
          <a:noFill/>
          <a:ln w="9525">
            <a:noFill/>
            <a:round/>
            <a:headEnd/>
            <a:tailEnd/>
          </a:ln>
          <a:effectLst/>
        </p:spPr>
        <p:txBody>
          <a:bodyPr/>
          <a:lstStyle/>
          <a:p>
            <a:pPr algn="ctr" eaLnBrk="0" hangingPunct="0">
              <a:spcBef>
                <a:spcPct val="20000"/>
              </a:spcBef>
              <a:buClr>
                <a:srgbClr val="003399"/>
              </a:buClr>
              <a:defRPr/>
            </a:pPr>
            <a:endParaRPr lang="de-DE" sz="2500">
              <a:solidFill>
                <a:schemeClr val="bg1"/>
              </a:solidFill>
              <a:latin typeface="Frutiger 45" pitchFamily="34" charset="0"/>
              <a:cs typeface="+mn-cs"/>
            </a:endParaRPr>
          </a:p>
        </p:txBody>
      </p:sp>
      <p:sp>
        <p:nvSpPr>
          <p:cNvPr id="1154" name="Rectangle 130"/>
          <p:cNvSpPr>
            <a:spLocks noChangeArrowheads="1"/>
          </p:cNvSpPr>
          <p:nvPr/>
        </p:nvSpPr>
        <p:spPr bwMode="auto">
          <a:xfrm>
            <a:off x="0" y="1131888"/>
            <a:ext cx="9144000" cy="53975"/>
          </a:xfrm>
          <a:prstGeom prst="rect">
            <a:avLst/>
          </a:prstGeom>
          <a:solidFill>
            <a:srgbClr val="C90230"/>
          </a:solidFill>
          <a:ln w="9525">
            <a:noFill/>
            <a:miter lim="800000"/>
            <a:headEnd/>
            <a:tailEnd/>
          </a:ln>
        </p:spPr>
        <p:txBody>
          <a:bodyPr wrap="none" lIns="75695" tIns="37850" rIns="75695" bIns="37850" anchor="ctr"/>
          <a:lstStyle/>
          <a:p>
            <a:pPr algn="ctr" defTabSz="757238" eaLnBrk="0" hangingPunct="0">
              <a:spcBef>
                <a:spcPct val="20000"/>
              </a:spcBef>
              <a:buClr>
                <a:srgbClr val="003399"/>
              </a:buClr>
              <a:defRPr/>
            </a:pPr>
            <a:endParaRPr lang="en-US" sz="2100">
              <a:solidFill>
                <a:schemeClr val="bg1"/>
              </a:solidFill>
              <a:latin typeface="Frutiger 45" pitchFamily="34" charset="0"/>
              <a:cs typeface="+mn-cs"/>
            </a:endParaRPr>
          </a:p>
        </p:txBody>
      </p:sp>
      <p:pic>
        <p:nvPicPr>
          <p:cNvPr id="4" name="Picture 9" descr="unisignet.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91400" y="404813"/>
            <a:ext cx="163728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Lst>
  <p:transition advTm="5000"/>
  <p:timing>
    <p:tnLst>
      <p:par>
        <p:cTn id="1" dur="indefinite" restart="never" nodeType="tmRoot"/>
      </p:par>
    </p:tnLst>
  </p:timing>
  <p:hf hdr="0" ftr="0" dt="0"/>
  <p:txStyles>
    <p:titleStyle>
      <a:lvl1pPr algn="l" defTabSz="873125" rtl="0" eaLnBrk="0" fontAlgn="base" hangingPunct="0">
        <a:spcBef>
          <a:spcPct val="0"/>
        </a:spcBef>
        <a:spcAft>
          <a:spcPct val="0"/>
        </a:spcAft>
        <a:defRPr sz="3600">
          <a:solidFill>
            <a:schemeClr val="tx1"/>
          </a:solidFill>
          <a:latin typeface="+mj-lt"/>
          <a:ea typeface="+mj-ea"/>
          <a:cs typeface="+mj-cs"/>
        </a:defRPr>
      </a:lvl1pPr>
      <a:lvl2pPr algn="l" defTabSz="873125" rtl="0" eaLnBrk="0" fontAlgn="base" hangingPunct="0">
        <a:spcBef>
          <a:spcPct val="0"/>
        </a:spcBef>
        <a:spcAft>
          <a:spcPct val="0"/>
        </a:spcAft>
        <a:defRPr sz="3600">
          <a:solidFill>
            <a:schemeClr val="tx1"/>
          </a:solidFill>
          <a:latin typeface="Arial" charset="0"/>
        </a:defRPr>
      </a:lvl2pPr>
      <a:lvl3pPr algn="l" defTabSz="873125" rtl="0" eaLnBrk="0" fontAlgn="base" hangingPunct="0">
        <a:spcBef>
          <a:spcPct val="0"/>
        </a:spcBef>
        <a:spcAft>
          <a:spcPct val="0"/>
        </a:spcAft>
        <a:defRPr sz="3600">
          <a:solidFill>
            <a:schemeClr val="tx1"/>
          </a:solidFill>
          <a:latin typeface="Arial" charset="0"/>
        </a:defRPr>
      </a:lvl3pPr>
      <a:lvl4pPr algn="l" defTabSz="873125" rtl="0" eaLnBrk="0" fontAlgn="base" hangingPunct="0">
        <a:spcBef>
          <a:spcPct val="0"/>
        </a:spcBef>
        <a:spcAft>
          <a:spcPct val="0"/>
        </a:spcAft>
        <a:defRPr sz="3600">
          <a:solidFill>
            <a:schemeClr val="tx1"/>
          </a:solidFill>
          <a:latin typeface="Arial" charset="0"/>
        </a:defRPr>
      </a:lvl4pPr>
      <a:lvl5pPr algn="l" defTabSz="873125" rtl="0" eaLnBrk="0" fontAlgn="base" hangingPunct="0">
        <a:spcBef>
          <a:spcPct val="0"/>
        </a:spcBef>
        <a:spcAft>
          <a:spcPct val="0"/>
        </a:spcAft>
        <a:defRPr sz="3600">
          <a:solidFill>
            <a:schemeClr val="tx1"/>
          </a:solidFill>
          <a:latin typeface="Arial" charset="0"/>
        </a:defRPr>
      </a:lvl5pPr>
      <a:lvl6pPr marL="457200" algn="l" defTabSz="873125" rtl="0" fontAlgn="base">
        <a:spcBef>
          <a:spcPct val="0"/>
        </a:spcBef>
        <a:spcAft>
          <a:spcPct val="0"/>
        </a:spcAft>
        <a:defRPr sz="3600">
          <a:solidFill>
            <a:schemeClr val="tx1"/>
          </a:solidFill>
          <a:latin typeface="Arial" charset="0"/>
        </a:defRPr>
      </a:lvl6pPr>
      <a:lvl7pPr marL="914400" algn="l" defTabSz="873125" rtl="0" fontAlgn="base">
        <a:spcBef>
          <a:spcPct val="0"/>
        </a:spcBef>
        <a:spcAft>
          <a:spcPct val="0"/>
        </a:spcAft>
        <a:defRPr sz="3600">
          <a:solidFill>
            <a:schemeClr val="tx1"/>
          </a:solidFill>
          <a:latin typeface="Arial" charset="0"/>
        </a:defRPr>
      </a:lvl7pPr>
      <a:lvl8pPr marL="1371600" algn="l" defTabSz="873125" rtl="0" fontAlgn="base">
        <a:spcBef>
          <a:spcPct val="0"/>
        </a:spcBef>
        <a:spcAft>
          <a:spcPct val="0"/>
        </a:spcAft>
        <a:defRPr sz="3600">
          <a:solidFill>
            <a:schemeClr val="tx1"/>
          </a:solidFill>
          <a:latin typeface="Arial" charset="0"/>
        </a:defRPr>
      </a:lvl8pPr>
      <a:lvl9pPr marL="1828800" algn="l" defTabSz="873125" rtl="0" fontAlgn="base">
        <a:spcBef>
          <a:spcPct val="0"/>
        </a:spcBef>
        <a:spcAft>
          <a:spcPct val="0"/>
        </a:spcAft>
        <a:defRPr sz="3600">
          <a:solidFill>
            <a:schemeClr val="tx1"/>
          </a:solidFill>
          <a:latin typeface="Arial" charset="0"/>
        </a:defRPr>
      </a:lvl9pPr>
    </p:titleStyle>
    <p:bodyStyle>
      <a:lvl1pPr marL="327025" indent="-327025" algn="l" defTabSz="873125" rtl="0" eaLnBrk="0" fontAlgn="base" hangingPunct="0">
        <a:spcBef>
          <a:spcPct val="20000"/>
        </a:spcBef>
        <a:spcAft>
          <a:spcPct val="0"/>
        </a:spcAft>
        <a:buClr>
          <a:srgbClr val="204162"/>
        </a:buClr>
        <a:buChar char="-"/>
        <a:defRPr sz="2700">
          <a:solidFill>
            <a:srgbClr val="5C656C"/>
          </a:solidFill>
          <a:latin typeface="+mn-lt"/>
          <a:ea typeface="+mn-ea"/>
          <a:cs typeface="+mn-cs"/>
        </a:defRPr>
      </a:lvl1pPr>
      <a:lvl2pPr marL="709613" indent="-273050" algn="l" defTabSz="873125" rtl="0" eaLnBrk="0" fontAlgn="base" hangingPunct="0">
        <a:spcBef>
          <a:spcPct val="20000"/>
        </a:spcBef>
        <a:spcAft>
          <a:spcPct val="0"/>
        </a:spcAft>
        <a:buClr>
          <a:srgbClr val="204162"/>
        </a:buClr>
        <a:buChar char="-"/>
        <a:defRPr sz="2300">
          <a:solidFill>
            <a:srgbClr val="5C656C"/>
          </a:solidFill>
          <a:latin typeface="+mn-lt"/>
        </a:defRPr>
      </a:lvl2pPr>
      <a:lvl3pPr marL="1092200" indent="-219075" algn="l" defTabSz="873125" rtl="0" eaLnBrk="0" fontAlgn="base" hangingPunct="0">
        <a:spcBef>
          <a:spcPct val="20000"/>
        </a:spcBef>
        <a:spcAft>
          <a:spcPct val="0"/>
        </a:spcAft>
        <a:buClr>
          <a:srgbClr val="204162"/>
        </a:buClr>
        <a:buChar char="-"/>
        <a:defRPr sz="2000">
          <a:solidFill>
            <a:srgbClr val="5C656C"/>
          </a:solidFill>
          <a:latin typeface="+mn-lt"/>
        </a:defRPr>
      </a:lvl3pPr>
      <a:lvl4pPr marL="1527175" indent="-217488" algn="l" defTabSz="873125" rtl="0" eaLnBrk="0" fontAlgn="base" hangingPunct="0">
        <a:spcBef>
          <a:spcPct val="20000"/>
        </a:spcBef>
        <a:spcAft>
          <a:spcPct val="0"/>
        </a:spcAft>
        <a:buClr>
          <a:srgbClr val="204162"/>
        </a:buClr>
        <a:buChar char="-"/>
        <a:defRPr sz="1200">
          <a:solidFill>
            <a:srgbClr val="5C656C"/>
          </a:solidFill>
          <a:latin typeface="+mn-lt"/>
        </a:defRPr>
      </a:lvl4pPr>
      <a:lvl5pPr marL="1963738" indent="-219075" algn="l" defTabSz="873125" rtl="0" eaLnBrk="0" fontAlgn="base" hangingPunct="0">
        <a:spcBef>
          <a:spcPct val="20000"/>
        </a:spcBef>
        <a:spcAft>
          <a:spcPct val="0"/>
        </a:spcAft>
        <a:buClr>
          <a:srgbClr val="204162"/>
        </a:buClr>
        <a:buChar char="-"/>
        <a:defRPr sz="1200">
          <a:solidFill>
            <a:srgbClr val="5C656C"/>
          </a:solidFill>
          <a:latin typeface="+mn-lt"/>
        </a:defRPr>
      </a:lvl5pPr>
      <a:lvl6pPr marL="2420938" indent="-219075" algn="l" defTabSz="873125" rtl="0" fontAlgn="base">
        <a:spcBef>
          <a:spcPct val="20000"/>
        </a:spcBef>
        <a:spcAft>
          <a:spcPct val="0"/>
        </a:spcAft>
        <a:buClr>
          <a:srgbClr val="204162"/>
        </a:buClr>
        <a:buChar char="-"/>
        <a:defRPr sz="1200">
          <a:solidFill>
            <a:srgbClr val="5C656C"/>
          </a:solidFill>
          <a:latin typeface="+mn-lt"/>
        </a:defRPr>
      </a:lvl6pPr>
      <a:lvl7pPr marL="2878138" indent="-219075" algn="l" defTabSz="873125" rtl="0" fontAlgn="base">
        <a:spcBef>
          <a:spcPct val="20000"/>
        </a:spcBef>
        <a:spcAft>
          <a:spcPct val="0"/>
        </a:spcAft>
        <a:buClr>
          <a:srgbClr val="204162"/>
        </a:buClr>
        <a:buChar char="-"/>
        <a:defRPr sz="1200">
          <a:solidFill>
            <a:srgbClr val="5C656C"/>
          </a:solidFill>
          <a:latin typeface="+mn-lt"/>
        </a:defRPr>
      </a:lvl7pPr>
      <a:lvl8pPr marL="3335338" indent="-219075" algn="l" defTabSz="873125" rtl="0" fontAlgn="base">
        <a:spcBef>
          <a:spcPct val="20000"/>
        </a:spcBef>
        <a:spcAft>
          <a:spcPct val="0"/>
        </a:spcAft>
        <a:buClr>
          <a:srgbClr val="204162"/>
        </a:buClr>
        <a:buChar char="-"/>
        <a:defRPr sz="1200">
          <a:solidFill>
            <a:srgbClr val="5C656C"/>
          </a:solidFill>
          <a:latin typeface="+mn-lt"/>
        </a:defRPr>
      </a:lvl8pPr>
      <a:lvl9pPr marL="3792538" indent="-219075" algn="l" defTabSz="873125" rtl="0" fontAlgn="base">
        <a:spcBef>
          <a:spcPct val="20000"/>
        </a:spcBef>
        <a:spcAft>
          <a:spcPct val="0"/>
        </a:spcAft>
        <a:buClr>
          <a:srgbClr val="204162"/>
        </a:buClr>
        <a:buChar char="-"/>
        <a:defRPr sz="1200">
          <a:solidFill>
            <a:srgbClr val="5C656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ookle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twitter.com/hooklee75"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dx.doi.org/10.1145/2379690.237970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arxiv.org/abs/1511.083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atagenetic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datagenetics.com/blog/september32012/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bwMode="auto">
          <a:xfrm>
            <a:off x="381000" y="1654175"/>
            <a:ext cx="83820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GB" altLang="en-US" dirty="0" smtClean="0"/>
              <a:t>Password Visualisation</a:t>
            </a:r>
            <a:endParaRPr lang="en-US" altLang="en-US" i="1" dirty="0" smtClean="0"/>
          </a:p>
        </p:txBody>
      </p:sp>
      <p:sp>
        <p:nvSpPr>
          <p:cNvPr id="7171" name="Subtitle 2"/>
          <p:cNvSpPr>
            <a:spLocks noGrp="1"/>
          </p:cNvSpPr>
          <p:nvPr>
            <p:ph type="subTitle" idx="1"/>
          </p:nvPr>
        </p:nvSpPr>
        <p:spPr bwMode="auto">
          <a:xfrm>
            <a:off x="685800" y="3352800"/>
            <a:ext cx="7772400" cy="3200400"/>
          </a:xfrm>
          <a:ln>
            <a:miter lim="800000"/>
            <a:headEnd/>
            <a:tailEnd/>
          </a:ln>
        </p:spPr>
        <p:txBody>
          <a:bodyPr vert="horz" wrap="square" lIns="91440" tIns="45720" rIns="91440" bIns="45720" numCol="1" anchorCtr="0" compatLnSpc="1">
            <a:prstTxWarp prst="textNoShape">
              <a:avLst/>
            </a:prstTxWarp>
          </a:bodyPr>
          <a:lstStyle/>
          <a:p>
            <a:pPr eaLnBrk="1" hangingPunct="1">
              <a:defRPr/>
            </a:pPr>
            <a:r>
              <a:rPr lang="en-US" altLang="zh-CN" sz="2500" dirty="0" smtClean="0">
                <a:solidFill>
                  <a:schemeClr val="bg1">
                    <a:lumMod val="50000"/>
                  </a:schemeClr>
                </a:solidFill>
                <a:latin typeface="Arial Narrow" pitchFamily="34" charset="0"/>
              </a:rPr>
              <a:t>Dr </a:t>
            </a:r>
            <a:r>
              <a:rPr lang="de-DE" sz="2500" dirty="0" smtClean="0">
                <a:solidFill>
                  <a:schemeClr val="bg1">
                    <a:lumMod val="50000"/>
                  </a:schemeClr>
                </a:solidFill>
                <a:latin typeface="Arial Narrow" pitchFamily="34" charset="0"/>
              </a:rPr>
              <a:t>Shujun </a:t>
            </a:r>
            <a:r>
              <a:rPr lang="de-DE" sz="2500" b="1" u="sng" dirty="0" smtClean="0">
                <a:solidFill>
                  <a:schemeClr val="bg1">
                    <a:lumMod val="50000"/>
                  </a:schemeClr>
                </a:solidFill>
                <a:latin typeface="Arial Narrow" pitchFamily="34" charset="0"/>
              </a:rPr>
              <a:t>Li</a:t>
            </a:r>
            <a:r>
              <a:rPr lang="de-DE" sz="2500" dirty="0" smtClean="0">
                <a:solidFill>
                  <a:schemeClr val="bg1">
                    <a:lumMod val="50000"/>
                  </a:schemeClr>
                </a:solidFill>
                <a:latin typeface="Arial Narrow" pitchFamily="34" charset="0"/>
              </a:rPr>
              <a:t> (</a:t>
            </a:r>
            <a:r>
              <a:rPr lang="zh-CN" altLang="en-US" sz="2500" b="1" u="sng" dirty="0" smtClean="0">
                <a:solidFill>
                  <a:schemeClr val="bg1">
                    <a:lumMod val="50000"/>
                  </a:schemeClr>
                </a:solidFill>
                <a:latin typeface="Arial Narrow" pitchFamily="34" charset="0"/>
              </a:rPr>
              <a:t>李</a:t>
            </a:r>
            <a:r>
              <a:rPr lang="zh-CN" altLang="en-US" sz="2500" dirty="0" smtClean="0">
                <a:solidFill>
                  <a:schemeClr val="bg1">
                    <a:lumMod val="50000"/>
                  </a:schemeClr>
                </a:solidFill>
                <a:latin typeface="Arial Narrow" pitchFamily="34" charset="0"/>
              </a:rPr>
              <a:t>树钧</a:t>
            </a:r>
            <a:r>
              <a:rPr lang="de-DE" sz="2500" dirty="0" smtClean="0">
                <a:solidFill>
                  <a:schemeClr val="bg1">
                    <a:lumMod val="50000"/>
                  </a:schemeClr>
                </a:solidFill>
                <a:latin typeface="Arial Narrow" pitchFamily="34" charset="0"/>
              </a:rPr>
              <a:t>)</a:t>
            </a:r>
          </a:p>
          <a:p>
            <a:pPr eaLnBrk="1" hangingPunct="1">
              <a:defRPr/>
            </a:pPr>
            <a:r>
              <a:rPr lang="de-DE" sz="2500" dirty="0" smtClean="0">
                <a:solidFill>
                  <a:schemeClr val="bg1">
                    <a:lumMod val="50000"/>
                  </a:schemeClr>
                </a:solidFill>
                <a:latin typeface="Arial Narrow" pitchFamily="34" charset="0"/>
              </a:rPr>
              <a:t>Deputy Director, Surrey Centre for Cyber Security (SCCS)</a:t>
            </a:r>
            <a:br>
              <a:rPr lang="de-DE" sz="2500" dirty="0" smtClean="0">
                <a:solidFill>
                  <a:schemeClr val="bg1">
                    <a:lumMod val="50000"/>
                  </a:schemeClr>
                </a:solidFill>
                <a:latin typeface="Arial Narrow" pitchFamily="34" charset="0"/>
              </a:rPr>
            </a:br>
            <a:r>
              <a:rPr lang="de-DE" sz="2500" dirty="0" smtClean="0">
                <a:solidFill>
                  <a:schemeClr val="bg1">
                    <a:lumMod val="50000"/>
                  </a:schemeClr>
                </a:solidFill>
                <a:latin typeface="Arial Narrow" pitchFamily="34" charset="0"/>
              </a:rPr>
              <a:t>Reader (Associate Professor), </a:t>
            </a:r>
            <a:r>
              <a:rPr lang="de-DE" sz="2500" dirty="0">
                <a:solidFill>
                  <a:schemeClr val="bg1">
                    <a:lumMod val="50000"/>
                  </a:schemeClr>
                </a:solidFill>
                <a:latin typeface="Arial Narrow" pitchFamily="34" charset="0"/>
              </a:rPr>
              <a:t>Department of Computer </a:t>
            </a:r>
            <a:r>
              <a:rPr lang="de-DE" sz="2500" dirty="0" smtClean="0">
                <a:solidFill>
                  <a:schemeClr val="bg1">
                    <a:lumMod val="50000"/>
                  </a:schemeClr>
                </a:solidFill>
                <a:latin typeface="Arial Narrow" pitchFamily="34" charset="0"/>
              </a:rPr>
              <a:t>Science</a:t>
            </a:r>
            <a:endParaRPr lang="de-DE" sz="2500" dirty="0">
              <a:solidFill>
                <a:schemeClr val="bg1">
                  <a:lumMod val="50000"/>
                </a:schemeClr>
              </a:solidFill>
              <a:latin typeface="Arial Narrow" pitchFamily="34" charset="0"/>
            </a:endParaRPr>
          </a:p>
          <a:p>
            <a:pPr eaLnBrk="1" hangingPunct="1">
              <a:defRPr/>
            </a:pPr>
            <a:r>
              <a:rPr lang="de-DE" sz="2400" dirty="0" smtClean="0">
                <a:solidFill>
                  <a:schemeClr val="bg1">
                    <a:lumMod val="50000"/>
                  </a:schemeClr>
                </a:solidFill>
                <a:latin typeface="Arial Narrow" pitchFamily="34" charset="0"/>
                <a:hlinkClick r:id="rId3"/>
              </a:rPr>
              <a:t>http://www.hooklee.com/</a:t>
            </a:r>
            <a:endParaRPr lang="de-DE" sz="2400" dirty="0">
              <a:solidFill>
                <a:schemeClr val="bg1">
                  <a:lumMod val="50000"/>
                </a:schemeClr>
              </a:solidFill>
              <a:latin typeface="Arial Narrow" pitchFamily="34" charset="0"/>
            </a:endParaRPr>
          </a:p>
          <a:p>
            <a:pPr eaLnBrk="1" hangingPunct="1">
              <a:defRPr/>
            </a:pPr>
            <a:r>
              <a:rPr lang="en-GB" sz="2400" dirty="0" smtClean="0">
                <a:solidFill>
                  <a:schemeClr val="bg1">
                    <a:lumMod val="50000"/>
                  </a:schemeClr>
                </a:solidFill>
                <a:latin typeface="Arial Narrow" pitchFamily="34" charset="0"/>
                <a:hlinkClick r:id="rId4"/>
              </a:rPr>
              <a:t>@hooklee75</a:t>
            </a:r>
            <a:endParaRPr lang="de-DE" sz="2500" dirty="0" smtClean="0">
              <a:solidFill>
                <a:schemeClr val="bg1">
                  <a:lumMod val="50000"/>
                </a:schemeClr>
              </a:solidFill>
            </a:endParaRPr>
          </a:p>
        </p:txBody>
      </p:sp>
      <p:pic>
        <p:nvPicPr>
          <p:cNvPr id="1026" name="Picture 2" descr="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638800"/>
            <a:ext cx="533400" cy="433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5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Rafael </a:t>
            </a:r>
            <a:r>
              <a:rPr lang="en-GB" dirty="0" err="1"/>
              <a:t>Veras</a:t>
            </a:r>
            <a:r>
              <a:rPr lang="en-GB" dirty="0"/>
              <a:t>, Julie Thorpe and Christopher Collins, </a:t>
            </a:r>
            <a:r>
              <a:rPr lang="en-GB" dirty="0">
                <a:hlinkClick r:id="rId3"/>
              </a:rPr>
              <a:t>Visualizing Semantics in Passwords: The Role of Dates</a:t>
            </a:r>
            <a:r>
              <a:rPr lang="en-GB" dirty="0"/>
              <a:t>, </a:t>
            </a:r>
            <a:r>
              <a:rPr lang="en-GB" dirty="0" err="1"/>
              <a:t>VizSec</a:t>
            </a:r>
            <a:r>
              <a:rPr lang="en-GB" dirty="0"/>
              <a:t> 2012</a:t>
            </a:r>
          </a:p>
        </p:txBody>
      </p:sp>
      <p:sp>
        <p:nvSpPr>
          <p:cNvPr id="3" name="Title 2"/>
          <p:cNvSpPr>
            <a:spLocks noGrp="1"/>
          </p:cNvSpPr>
          <p:nvPr>
            <p:ph type="title"/>
          </p:nvPr>
        </p:nvSpPr>
        <p:spPr/>
        <p:txBody>
          <a:bodyPr/>
          <a:lstStyle/>
          <a:p>
            <a:r>
              <a:rPr lang="en-US" dirty="0" err="1"/>
              <a:t>Visualisation</a:t>
            </a:r>
            <a:r>
              <a:rPr lang="en-US" dirty="0"/>
              <a:t> reveals more patterns?</a:t>
            </a:r>
            <a:endParaRPr lang="en-GB" dirty="0"/>
          </a:p>
        </p:txBody>
      </p:sp>
      <p:pic>
        <p:nvPicPr>
          <p:cNvPr id="5" name="Picture 4"/>
          <p:cNvPicPr>
            <a:picLocks noChangeAspect="1"/>
          </p:cNvPicPr>
          <p:nvPr/>
        </p:nvPicPr>
        <p:blipFill>
          <a:blip r:embed="rId4"/>
          <a:stretch>
            <a:fillRect/>
          </a:stretch>
        </p:blipFill>
        <p:spPr>
          <a:xfrm>
            <a:off x="1123950" y="2743200"/>
            <a:ext cx="6896100" cy="4000889"/>
          </a:xfrm>
          <a:prstGeom prst="rect">
            <a:avLst/>
          </a:prstGeom>
        </p:spPr>
      </p:pic>
    </p:spTree>
    <p:extLst>
      <p:ext uri="{BB962C8B-B14F-4D97-AF65-F5344CB8AC3E}">
        <p14:creationId xmlns:p14="http://schemas.microsoft.com/office/powerpoint/2010/main" val="3617606676"/>
      </p:ext>
    </p:extLst>
  </p:cSld>
  <p:clrMapOvr>
    <a:masterClrMapping/>
  </p:clrMapOvr>
  <p:transition advTm="5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Guo</a:t>
            </a:r>
            <a:r>
              <a:rPr lang="en-GB" dirty="0"/>
              <a:t> </a:t>
            </a:r>
            <a:r>
              <a:rPr lang="en-GB" dirty="0" err="1"/>
              <a:t>Xiujia</a:t>
            </a:r>
            <a:r>
              <a:rPr lang="en-GB" dirty="0"/>
              <a:t>, Chen </a:t>
            </a:r>
            <a:r>
              <a:rPr lang="en-GB" dirty="0" err="1"/>
              <a:t>Haibo</a:t>
            </a:r>
            <a:r>
              <a:rPr lang="en-GB" dirty="0"/>
              <a:t>, Liu </a:t>
            </a:r>
            <a:r>
              <a:rPr lang="en-GB" dirty="0" err="1"/>
              <a:t>Xuqin</a:t>
            </a:r>
            <a:r>
              <a:rPr lang="en-GB" dirty="0"/>
              <a:t>, Xu </a:t>
            </a:r>
            <a:r>
              <a:rPr lang="en-GB" dirty="0" err="1"/>
              <a:t>Xiangyu</a:t>
            </a:r>
            <a:r>
              <a:rPr lang="en-GB" dirty="0"/>
              <a:t>, Chen </a:t>
            </a:r>
            <a:r>
              <a:rPr lang="en-GB" dirty="0" err="1" smtClean="0"/>
              <a:t>Zhong</a:t>
            </a:r>
            <a:r>
              <a:rPr lang="en-GB" dirty="0"/>
              <a:t>, </a:t>
            </a:r>
            <a:r>
              <a:rPr lang="en-GB" dirty="0">
                <a:hlinkClick r:id="rId3"/>
              </a:rPr>
              <a:t>The Scale-free Network of Passwords: Visualization and Estimation of Empirical Passwords</a:t>
            </a:r>
            <a:r>
              <a:rPr lang="en-GB" dirty="0"/>
              <a:t>, </a:t>
            </a:r>
            <a:r>
              <a:rPr lang="en-GB" dirty="0" smtClean="0"/>
              <a:t>arXiv:1511.08324v1, </a:t>
            </a:r>
            <a:r>
              <a:rPr lang="en-GB" dirty="0"/>
              <a:t>2015</a:t>
            </a:r>
          </a:p>
        </p:txBody>
      </p:sp>
      <p:sp>
        <p:nvSpPr>
          <p:cNvPr id="3" name="Title 2"/>
          <p:cNvSpPr>
            <a:spLocks noGrp="1"/>
          </p:cNvSpPr>
          <p:nvPr>
            <p:ph type="title"/>
          </p:nvPr>
        </p:nvSpPr>
        <p:spPr/>
        <p:txBody>
          <a:bodyPr/>
          <a:lstStyle/>
          <a:p>
            <a:r>
              <a:rPr lang="en-US" dirty="0" err="1"/>
              <a:t>Visualisation</a:t>
            </a:r>
            <a:r>
              <a:rPr lang="en-US" dirty="0"/>
              <a:t> reveals more patterns?</a:t>
            </a:r>
            <a:endParaRPr lang="en-GB" dirty="0"/>
          </a:p>
        </p:txBody>
      </p:sp>
      <p:pic>
        <p:nvPicPr>
          <p:cNvPr id="6" name="Picture 5"/>
          <p:cNvPicPr>
            <a:picLocks noChangeAspect="1"/>
          </p:cNvPicPr>
          <p:nvPr/>
        </p:nvPicPr>
        <p:blipFill>
          <a:blip r:embed="rId4"/>
          <a:stretch>
            <a:fillRect/>
          </a:stretch>
        </p:blipFill>
        <p:spPr>
          <a:xfrm>
            <a:off x="1066800" y="3576424"/>
            <a:ext cx="3048000" cy="3043115"/>
          </a:xfrm>
          <a:prstGeom prst="rect">
            <a:avLst/>
          </a:prstGeom>
        </p:spPr>
      </p:pic>
      <p:pic>
        <p:nvPicPr>
          <p:cNvPr id="8" name="Picture 7"/>
          <p:cNvPicPr>
            <a:picLocks noChangeAspect="1"/>
          </p:cNvPicPr>
          <p:nvPr/>
        </p:nvPicPr>
        <p:blipFill>
          <a:blip r:embed="rId5"/>
          <a:stretch>
            <a:fillRect/>
          </a:stretch>
        </p:blipFill>
        <p:spPr>
          <a:xfrm>
            <a:off x="4689230" y="3424342"/>
            <a:ext cx="3352800" cy="3347279"/>
          </a:xfrm>
          <a:prstGeom prst="rect">
            <a:avLst/>
          </a:prstGeom>
        </p:spPr>
      </p:pic>
    </p:spTree>
    <p:extLst>
      <p:ext uri="{BB962C8B-B14F-4D97-AF65-F5344CB8AC3E}">
        <p14:creationId xmlns:p14="http://schemas.microsoft.com/office/powerpoint/2010/main" val="1356305925"/>
      </p:ext>
    </p:extLst>
  </p:cSld>
  <p:clrMapOvr>
    <a:masterClrMapping/>
  </p:clrMapOvr>
  <p:transition advTm="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What ideas do </a:t>
            </a:r>
            <a:r>
              <a:rPr lang="en-GB" dirty="0" smtClean="0"/>
              <a:t>we </a:t>
            </a:r>
            <a:r>
              <a:rPr lang="en-GB" dirty="0" smtClean="0"/>
              <a:t>have?</a:t>
            </a:r>
            <a:endParaRPr lang="en-GB" dirty="0"/>
          </a:p>
        </p:txBody>
      </p:sp>
    </p:spTree>
    <p:extLst>
      <p:ext uri="{BB962C8B-B14F-4D97-AF65-F5344CB8AC3E}">
        <p14:creationId xmlns:p14="http://schemas.microsoft.com/office/powerpoint/2010/main" val="3300502507"/>
      </p:ext>
    </p:extLst>
  </p:cSld>
  <p:clrMapOvr>
    <a:masterClrMapping/>
  </p:clrMapOvr>
  <p:transition advTm="5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Generalised heat map: frequency of each character at each position</a:t>
            </a:r>
          </a:p>
          <a:p>
            <a:r>
              <a:rPr lang="en-GB" sz="2400" dirty="0" smtClean="0"/>
              <a:t>Parallel coordinates: each password is a segmented line on the heat map</a:t>
            </a:r>
          </a:p>
          <a:p>
            <a:r>
              <a:rPr lang="en-GB" sz="2400" dirty="0" smtClean="0"/>
              <a:t>Many ways to customise the visualisation (via HCI)…</a:t>
            </a:r>
          </a:p>
        </p:txBody>
      </p:sp>
      <p:sp>
        <p:nvSpPr>
          <p:cNvPr id="3" name="Title 2"/>
          <p:cNvSpPr>
            <a:spLocks noGrp="1"/>
          </p:cNvSpPr>
          <p:nvPr>
            <p:ph type="title"/>
          </p:nvPr>
        </p:nvSpPr>
        <p:spPr/>
        <p:txBody>
          <a:bodyPr/>
          <a:lstStyle/>
          <a:p>
            <a:r>
              <a:rPr lang="en-GB" dirty="0" smtClean="0"/>
              <a:t>Idea 1: heat map + parallel coordinates</a:t>
            </a:r>
            <a:endParaRPr lang="en-GB" dirty="0"/>
          </a:p>
        </p:txBody>
      </p:sp>
      <p:pic>
        <p:nvPicPr>
          <p:cNvPr id="4" name="圖片 3"/>
          <p:cNvPicPr>
            <a:picLocks noChangeAspect="1"/>
          </p:cNvPicPr>
          <p:nvPr/>
        </p:nvPicPr>
        <p:blipFill>
          <a:blip r:embed="rId2"/>
          <a:stretch>
            <a:fillRect/>
          </a:stretch>
        </p:blipFill>
        <p:spPr>
          <a:xfrm>
            <a:off x="1028700" y="3466319"/>
            <a:ext cx="7086600" cy="3312733"/>
          </a:xfrm>
          <a:prstGeom prst="rect">
            <a:avLst/>
          </a:prstGeom>
        </p:spPr>
      </p:pic>
    </p:spTree>
    <p:extLst>
      <p:ext uri="{BB962C8B-B14F-4D97-AF65-F5344CB8AC3E}">
        <p14:creationId xmlns:p14="http://schemas.microsoft.com/office/powerpoint/2010/main" val="968036505"/>
      </p:ext>
    </p:extLst>
  </p:cSld>
  <p:clrMapOvr>
    <a:masterClrMapping/>
  </p:clrMapOvr>
  <p:transition advTm="5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Identification of key password segments</a:t>
            </a:r>
          </a:p>
          <a:p>
            <a:pPr lvl="1"/>
            <a:r>
              <a:rPr lang="en-GB" dirty="0" smtClean="0"/>
              <a:t>Via pre-scanning of the whole password database</a:t>
            </a:r>
          </a:p>
          <a:p>
            <a:r>
              <a:rPr lang="en-GB" dirty="0" smtClean="0"/>
              <a:t>Visualisation of selective </a:t>
            </a:r>
            <a:r>
              <a:rPr lang="en-GB" dirty="0"/>
              <a:t>password </a:t>
            </a:r>
            <a:r>
              <a:rPr lang="en-GB" dirty="0" smtClean="0"/>
              <a:t>segments to handle scalability</a:t>
            </a:r>
          </a:p>
          <a:p>
            <a:pPr lvl="1"/>
            <a:r>
              <a:rPr lang="en-GB" dirty="0" smtClean="0"/>
              <a:t>Use any dimensionality reduction methods for visualisation</a:t>
            </a:r>
          </a:p>
          <a:p>
            <a:r>
              <a:rPr lang="en-GB" dirty="0" smtClean="0"/>
              <a:t>Password segments as anchor points to accommodate individual passwords</a:t>
            </a:r>
          </a:p>
          <a:p>
            <a:pPr lvl="1"/>
            <a:r>
              <a:rPr lang="en-GB" dirty="0" smtClean="0"/>
              <a:t>A password can be attached to more </a:t>
            </a:r>
            <a:r>
              <a:rPr lang="en-GB" dirty="0"/>
              <a:t>anchor </a:t>
            </a:r>
            <a:r>
              <a:rPr lang="en-GB" dirty="0" smtClean="0"/>
              <a:t>points if needed</a:t>
            </a:r>
            <a:endParaRPr lang="en-GB" dirty="0"/>
          </a:p>
        </p:txBody>
      </p:sp>
      <p:sp>
        <p:nvSpPr>
          <p:cNvPr id="3" name="Title 2"/>
          <p:cNvSpPr>
            <a:spLocks noGrp="1"/>
          </p:cNvSpPr>
          <p:nvPr>
            <p:ph type="title"/>
          </p:nvPr>
        </p:nvSpPr>
        <p:spPr/>
        <p:txBody>
          <a:bodyPr/>
          <a:lstStyle/>
          <a:p>
            <a:r>
              <a:rPr lang="en-GB" dirty="0" smtClean="0"/>
              <a:t>Idea 2: better password clustering</a:t>
            </a:r>
            <a:endParaRPr lang="en-GB" dirty="0"/>
          </a:p>
        </p:txBody>
      </p:sp>
    </p:spTree>
    <p:extLst>
      <p:ext uri="{BB962C8B-B14F-4D97-AF65-F5344CB8AC3E}">
        <p14:creationId xmlns:p14="http://schemas.microsoft.com/office/powerpoint/2010/main" val="4080544622"/>
      </p:ext>
    </p:extLst>
  </p:cSld>
  <p:clrMapOvr>
    <a:masterClrMapping/>
  </p:clrMapOvr>
  <p:transition advTm="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A password database is a universe. (</a:t>
            </a:r>
            <a:r>
              <a:rPr lang="en-GB" sz="2400" dirty="0" smtClean="0">
                <a:sym typeface="Symbol" panose="05050102010706020507" pitchFamily="18" charset="2"/>
              </a:rPr>
              <a:t> Parallel universes)</a:t>
            </a:r>
            <a:endParaRPr lang="en-GB" sz="2400" dirty="0" smtClean="0"/>
          </a:p>
          <a:p>
            <a:r>
              <a:rPr lang="en-GB" sz="2400" dirty="0" smtClean="0"/>
              <a:t>A (possible) password is a star in a universe.</a:t>
            </a:r>
          </a:p>
          <a:p>
            <a:pPr lvl="1"/>
            <a:r>
              <a:rPr lang="en-GB" sz="2000" dirty="0"/>
              <a:t>Brightness/Size of a star = A password’s popularity</a:t>
            </a:r>
          </a:p>
          <a:p>
            <a:pPr lvl="1"/>
            <a:r>
              <a:rPr lang="en-GB" sz="2000" dirty="0" smtClean="0"/>
              <a:t>Distance between two stars = Similarity of two passwords</a:t>
            </a:r>
          </a:p>
          <a:p>
            <a:r>
              <a:rPr lang="en-GB" sz="2400" dirty="0" smtClean="0"/>
              <a:t>Between </a:t>
            </a:r>
            <a:r>
              <a:rPr lang="en-GB" sz="2400" dirty="0"/>
              <a:t>stars and the universe: Star systems </a:t>
            </a:r>
            <a:r>
              <a:rPr lang="en-GB" sz="2400" dirty="0">
                <a:sym typeface="Symbol" panose="05050102010706020507" pitchFamily="18" charset="2"/>
              </a:rPr>
              <a:t> </a:t>
            </a:r>
            <a:r>
              <a:rPr lang="en-GB" sz="2400" dirty="0"/>
              <a:t>Galaxies </a:t>
            </a:r>
            <a:r>
              <a:rPr lang="en-GB" sz="2400" dirty="0">
                <a:sym typeface="Symbol" panose="05050102010706020507" pitchFamily="18" charset="2"/>
              </a:rPr>
              <a:t> </a:t>
            </a:r>
            <a:r>
              <a:rPr lang="en-GB" sz="2400" dirty="0"/>
              <a:t>Galaxy clusters </a:t>
            </a:r>
            <a:r>
              <a:rPr lang="en-GB" sz="2400" dirty="0">
                <a:sym typeface="Symbol" panose="05050102010706020507" pitchFamily="18" charset="2"/>
              </a:rPr>
              <a:t> Superclusters</a:t>
            </a:r>
            <a:endParaRPr lang="en-GB" sz="2400" dirty="0"/>
          </a:p>
          <a:p>
            <a:r>
              <a:rPr lang="en-GB" sz="2400" dirty="0" smtClean="0"/>
              <a:t>The whole universe is viewed from a single star, the Earth.</a:t>
            </a:r>
          </a:p>
          <a:p>
            <a:pPr lvl="1"/>
            <a:r>
              <a:rPr lang="en-GB" sz="2000" dirty="0" smtClean="0"/>
              <a:t>The viewer can move from one star to another.</a:t>
            </a:r>
          </a:p>
          <a:p>
            <a:r>
              <a:rPr lang="en-GB" sz="2400" dirty="0" smtClean="0"/>
              <a:t>Loneliness of a star = A password’s strength</a:t>
            </a:r>
          </a:p>
          <a:p>
            <a:r>
              <a:rPr lang="en-GB" sz="2400" dirty="0" smtClean="0"/>
              <a:t>Fractal dimensionality of the universe = The overall strength of the whole password database</a:t>
            </a:r>
          </a:p>
        </p:txBody>
      </p:sp>
      <p:sp>
        <p:nvSpPr>
          <p:cNvPr id="3" name="Title 2"/>
          <p:cNvSpPr>
            <a:spLocks noGrp="1"/>
          </p:cNvSpPr>
          <p:nvPr>
            <p:ph type="title"/>
          </p:nvPr>
        </p:nvSpPr>
        <p:spPr/>
        <p:txBody>
          <a:bodyPr/>
          <a:lstStyle/>
          <a:p>
            <a:r>
              <a:rPr lang="en-GB" dirty="0" smtClean="0"/>
              <a:t>Idea 3: passwords in a universe</a:t>
            </a:r>
            <a:endParaRPr lang="en-GB" dirty="0"/>
          </a:p>
        </p:txBody>
      </p:sp>
      <p:pic>
        <p:nvPicPr>
          <p:cNvPr id="3078" name="Picture 6" descr="https://upload.wikimedia.org/wikipedia/commons/thumb/b/b6/Earth%27s_Location_in_the_Universe_%28JPEG%29.jpg/1920px-Earth%27s_Location_in_the_Universe_%28JPEG%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5820674"/>
            <a:ext cx="70104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52400" y="5884128"/>
            <a:ext cx="1217762" cy="749392"/>
          </a:xfrm>
          <a:prstGeom prst="rect">
            <a:avLst/>
          </a:prstGeom>
        </p:spPr>
      </p:pic>
      <p:sp>
        <p:nvSpPr>
          <p:cNvPr id="4" name="Right Arrow 3"/>
          <p:cNvSpPr/>
          <p:nvPr/>
        </p:nvSpPr>
        <p:spPr>
          <a:xfrm>
            <a:off x="1293962" y="6177412"/>
            <a:ext cx="306238" cy="162824"/>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smtClean="0">
              <a:solidFill>
                <a:schemeClr val="tx1"/>
              </a:solidFill>
            </a:endParaRPr>
          </a:p>
        </p:txBody>
      </p:sp>
    </p:spTree>
    <p:extLst>
      <p:ext uri="{BB962C8B-B14F-4D97-AF65-F5344CB8AC3E}">
        <p14:creationId xmlns:p14="http://schemas.microsoft.com/office/powerpoint/2010/main" val="2355312401"/>
      </p:ext>
    </p:extLst>
  </p:cSld>
  <p:clrMapOvr>
    <a:masterClrMapping/>
  </p:clrMapOvr>
  <p:transition advTm="5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41437"/>
            <a:ext cx="7162800" cy="4754563"/>
          </a:xfrm>
        </p:spPr>
        <p:txBody>
          <a:bodyPr/>
          <a:lstStyle/>
          <a:p>
            <a:r>
              <a:rPr lang="en-GB" dirty="0" smtClean="0"/>
              <a:t>Passwords related to geo-locations</a:t>
            </a:r>
          </a:p>
          <a:p>
            <a:pPr lvl="1"/>
            <a:r>
              <a:rPr lang="en-GB" dirty="0" smtClean="0"/>
              <a:t>This can be visualised on a map.</a:t>
            </a:r>
          </a:p>
          <a:p>
            <a:pPr lvl="1"/>
            <a:r>
              <a:rPr lang="en-GB" dirty="0" smtClean="0"/>
              <a:t>There are many words linked to geo-locations e.g. countries, cities, rivers, lakes, mountains, languages, people, wars, religions, …</a:t>
            </a:r>
          </a:p>
          <a:p>
            <a:r>
              <a:rPr lang="en-GB" dirty="0" smtClean="0"/>
              <a:t>Passwords related to person names</a:t>
            </a:r>
          </a:p>
          <a:p>
            <a:r>
              <a:rPr lang="en-GB" dirty="0" smtClean="0"/>
              <a:t>Passwords related to animals and plants</a:t>
            </a:r>
          </a:p>
          <a:p>
            <a:r>
              <a:rPr lang="en-GB" dirty="0" smtClean="0"/>
              <a:t>…</a:t>
            </a:r>
          </a:p>
          <a:p>
            <a:r>
              <a:rPr lang="en-GB" dirty="0" smtClean="0"/>
              <a:t>Specialised visualisation methods will be needed.</a:t>
            </a:r>
            <a:endParaRPr lang="en-GB" dirty="0"/>
          </a:p>
        </p:txBody>
      </p:sp>
      <p:sp>
        <p:nvSpPr>
          <p:cNvPr id="3" name="Title 2"/>
          <p:cNvSpPr>
            <a:spLocks noGrp="1"/>
          </p:cNvSpPr>
          <p:nvPr>
            <p:ph type="title"/>
          </p:nvPr>
        </p:nvSpPr>
        <p:spPr/>
        <p:txBody>
          <a:bodyPr/>
          <a:lstStyle/>
          <a:p>
            <a:r>
              <a:rPr lang="en-GB" dirty="0" smtClean="0"/>
              <a:t>Idea 4: special types of passwords</a:t>
            </a:r>
            <a:endParaRPr lang="en-GB" dirty="0"/>
          </a:p>
        </p:txBody>
      </p:sp>
      <p:pic>
        <p:nvPicPr>
          <p:cNvPr id="4098" name="Picture 2" descr="http://vis4.net/blog/wp-content/uploads/2016/06/28669015bc0bcb5f80ce982bc295c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1345079"/>
            <a:ext cx="1524000" cy="21644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vis4.net/blog/wp-content/uploads/2016/06/cd143fbd8c796f024536aa8dd8df25e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3955" y="3862946"/>
            <a:ext cx="1645931" cy="187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72887"/>
      </p:ext>
    </p:extLst>
  </p:cSld>
  <p:clrMapOvr>
    <a:masterClrMapping/>
  </p:clrMapOvr>
  <p:transition advTm="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All the above ideas can be merged into a single system.</a:t>
            </a:r>
          </a:p>
          <a:p>
            <a:r>
              <a:rPr lang="en-GB" dirty="0" smtClean="0"/>
              <a:t>An interactive HCI allows users to switch from one view to another, to compare two or more in the same view, and to add different layers showing different things (e.g. dictionaries vs. password databases, English vs. German).</a:t>
            </a:r>
          </a:p>
          <a:p>
            <a:endParaRPr lang="en-GB" dirty="0"/>
          </a:p>
          <a:p>
            <a:r>
              <a:rPr lang="en-GB" dirty="0" smtClean="0"/>
              <a:t>This can also include traditional password analysis tools which normally produce numerical results (largely different kinds of statistics).</a:t>
            </a:r>
            <a:endParaRPr lang="en-GB" dirty="0"/>
          </a:p>
        </p:txBody>
      </p:sp>
      <p:sp>
        <p:nvSpPr>
          <p:cNvPr id="3" name="Title 2"/>
          <p:cNvSpPr>
            <a:spLocks noGrp="1"/>
          </p:cNvSpPr>
          <p:nvPr>
            <p:ph type="title"/>
          </p:nvPr>
        </p:nvSpPr>
        <p:spPr/>
        <p:txBody>
          <a:bodyPr/>
          <a:lstStyle/>
          <a:p>
            <a:r>
              <a:rPr lang="en-GB" dirty="0" smtClean="0"/>
              <a:t>Idea 5: mixing everything together</a:t>
            </a:r>
            <a:endParaRPr lang="en-GB" dirty="0"/>
          </a:p>
        </p:txBody>
      </p:sp>
    </p:spTree>
    <p:extLst>
      <p:ext uri="{BB962C8B-B14F-4D97-AF65-F5344CB8AC3E}">
        <p14:creationId xmlns:p14="http://schemas.microsoft.com/office/powerpoint/2010/main" val="474549282"/>
      </p:ext>
    </p:extLst>
  </p:cSld>
  <p:clrMapOvr>
    <a:masterClrMapping/>
  </p:clrMapOvr>
  <p:transition advTm="5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41437"/>
            <a:ext cx="7010400" cy="4754563"/>
          </a:xfrm>
        </p:spPr>
        <p:txBody>
          <a:bodyPr/>
          <a:lstStyle/>
          <a:p>
            <a:r>
              <a:rPr lang="en-GB" dirty="0" smtClean="0"/>
              <a:t>All the previous ideas can be generalised to 3D worlds.</a:t>
            </a:r>
          </a:p>
          <a:p>
            <a:r>
              <a:rPr lang="en-GB" dirty="0" smtClean="0"/>
              <a:t>An interesting approach to exploring the 3D visualisation world is to use VR.</a:t>
            </a:r>
          </a:p>
          <a:p>
            <a:pPr lvl="1"/>
            <a:r>
              <a:rPr lang="en-GB" dirty="0" smtClean="0"/>
              <a:t>For the heat map idea, one can be surrounded by multiple heat-maps in a 3D world.</a:t>
            </a:r>
          </a:p>
          <a:p>
            <a:pPr lvl="1"/>
            <a:r>
              <a:rPr lang="en-GB" dirty="0" smtClean="0"/>
              <a:t>For the password clustering idea, one can see, touch and stretch all passwords and clusters in 3D world.</a:t>
            </a:r>
          </a:p>
          <a:p>
            <a:pPr lvl="1"/>
            <a:r>
              <a:rPr lang="en-GB" dirty="0"/>
              <a:t>For the password universe idea, one can see the password universe like using a telescope to view our physical universe</a:t>
            </a:r>
            <a:r>
              <a:rPr lang="en-GB" dirty="0" smtClean="0"/>
              <a:t>.</a:t>
            </a:r>
          </a:p>
        </p:txBody>
      </p:sp>
      <p:sp>
        <p:nvSpPr>
          <p:cNvPr id="3" name="Title 2"/>
          <p:cNvSpPr>
            <a:spLocks noGrp="1"/>
          </p:cNvSpPr>
          <p:nvPr>
            <p:ph type="title"/>
          </p:nvPr>
        </p:nvSpPr>
        <p:spPr/>
        <p:txBody>
          <a:bodyPr/>
          <a:lstStyle/>
          <a:p>
            <a:r>
              <a:rPr lang="en-GB" dirty="0" smtClean="0"/>
              <a:t>Idea 6: 3D world + virtual reality</a:t>
            </a:r>
            <a:endParaRPr lang="en-GB" dirty="0"/>
          </a:p>
        </p:txBody>
      </p:sp>
      <p:pic>
        <p:nvPicPr>
          <p:cNvPr id="5122" name="Picture 2" descr="https://upload.wikimedia.org/wikipedia/commons/thumb/3/3b/HTC_Vive_%2816%29.jpg/220px-HTC_Vive_%2816%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3018630"/>
            <a:ext cx="20955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010349"/>
      </p:ext>
    </p:extLst>
  </p:cSld>
  <p:clrMapOvr>
    <a:masterClrMapping/>
  </p:clrMapOvr>
  <p:transition advTm="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This is a whole new world nobody has done anything on password visualisation!</a:t>
            </a:r>
          </a:p>
          <a:p>
            <a:endParaRPr lang="en-GB" dirty="0"/>
          </a:p>
          <a:p>
            <a:r>
              <a:rPr lang="en-GB" dirty="0" smtClean="0"/>
              <a:t>Interesting graphical/hybrid passwords</a:t>
            </a:r>
          </a:p>
          <a:p>
            <a:pPr lvl="1"/>
            <a:r>
              <a:rPr lang="en-GB" dirty="0" smtClean="0"/>
              <a:t>Android unlock patterns</a:t>
            </a:r>
          </a:p>
          <a:p>
            <a:pPr lvl="1"/>
            <a:r>
              <a:rPr lang="en-GB" dirty="0" smtClean="0"/>
              <a:t>Microsoft Windows picture passwords</a:t>
            </a:r>
          </a:p>
          <a:p>
            <a:pPr lvl="1"/>
            <a:r>
              <a:rPr lang="en-GB" dirty="0" err="1"/>
              <a:t>PassFaces</a:t>
            </a:r>
            <a:endParaRPr lang="en-GB" dirty="0"/>
          </a:p>
          <a:p>
            <a:pPr lvl="1"/>
            <a:r>
              <a:rPr lang="en-GB" dirty="0" err="1"/>
              <a:t>PassPoints</a:t>
            </a:r>
            <a:endParaRPr lang="en-GB" dirty="0"/>
          </a:p>
          <a:p>
            <a:pPr lvl="1"/>
            <a:r>
              <a:rPr lang="en-GB" dirty="0" smtClean="0"/>
              <a:t>Pass-regions (a new concept I developed)</a:t>
            </a:r>
          </a:p>
          <a:p>
            <a:pPr lvl="1"/>
            <a:r>
              <a:rPr lang="en-GB" dirty="0" smtClean="0"/>
              <a:t>Password+ (</a:t>
            </a:r>
            <a:r>
              <a:rPr lang="en-GB" dirty="0"/>
              <a:t>a </a:t>
            </a:r>
            <a:r>
              <a:rPr lang="en-GB" dirty="0" smtClean="0"/>
              <a:t>very new </a:t>
            </a:r>
            <a:r>
              <a:rPr lang="en-GB" dirty="0"/>
              <a:t>concept I </a:t>
            </a:r>
            <a:r>
              <a:rPr lang="en-GB" dirty="0" smtClean="0"/>
              <a:t>am developing)</a:t>
            </a:r>
            <a:endParaRPr lang="en-GB" dirty="0"/>
          </a:p>
        </p:txBody>
      </p:sp>
      <p:sp>
        <p:nvSpPr>
          <p:cNvPr id="3" name="Title 2"/>
          <p:cNvSpPr>
            <a:spLocks noGrp="1"/>
          </p:cNvSpPr>
          <p:nvPr>
            <p:ph type="title"/>
          </p:nvPr>
        </p:nvSpPr>
        <p:spPr/>
        <p:txBody>
          <a:bodyPr/>
          <a:lstStyle/>
          <a:p>
            <a:r>
              <a:rPr lang="en-GB" dirty="0" smtClean="0"/>
              <a:t>Idea 7: non-textual passwords?</a:t>
            </a:r>
            <a:endParaRPr lang="en-GB" dirty="0"/>
          </a:p>
        </p:txBody>
      </p:sp>
    </p:spTree>
    <p:extLst>
      <p:ext uri="{BB962C8B-B14F-4D97-AF65-F5344CB8AC3E}">
        <p14:creationId xmlns:p14="http://schemas.microsoft.com/office/powerpoint/2010/main" val="2291674516"/>
      </p:ext>
    </p:extLst>
  </p:cSld>
  <p:clrMapOvr>
    <a:masterClrMapping/>
  </p:clrMapOvr>
  <p:transition advTm="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What is the research problem?</a:t>
            </a:r>
            <a:endParaRPr lang="en-GB" dirty="0"/>
          </a:p>
        </p:txBody>
      </p:sp>
    </p:spTree>
    <p:extLst>
      <p:ext uri="{BB962C8B-B14F-4D97-AF65-F5344CB8AC3E}">
        <p14:creationId xmlns:p14="http://schemas.microsoft.com/office/powerpoint/2010/main" val="1598422375"/>
      </p:ext>
    </p:extLst>
  </p:cSld>
  <p:clrMapOvr>
    <a:masterClrMapping/>
  </p:clrMapOvr>
  <p:transition advTm="5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 special subset of all passwords is a single user’s passwords.</a:t>
            </a:r>
          </a:p>
          <a:p>
            <a:r>
              <a:rPr lang="en-US" sz="2400" dirty="0" smtClean="0"/>
              <a:t>This includes two types:</a:t>
            </a:r>
          </a:p>
          <a:p>
            <a:pPr lvl="1"/>
            <a:r>
              <a:rPr lang="en-US" sz="2000" dirty="0" smtClean="0"/>
              <a:t>All passwords the user is currently using across all accounts (horizontal)</a:t>
            </a:r>
          </a:p>
          <a:p>
            <a:pPr lvl="1"/>
            <a:r>
              <a:rPr lang="en-US" sz="2000" dirty="0" smtClean="0"/>
              <a:t>All passwords the user has been using for a period of time for a single account (vertical)</a:t>
            </a:r>
          </a:p>
          <a:p>
            <a:r>
              <a:rPr lang="en-US" sz="2400" dirty="0" smtClean="0"/>
              <a:t>Different </a:t>
            </a:r>
            <a:r>
              <a:rPr lang="en-US" sz="2400" dirty="0" err="1" smtClean="0"/>
              <a:t>visualisation</a:t>
            </a:r>
            <a:r>
              <a:rPr lang="en-US" sz="2400" dirty="0" smtClean="0"/>
              <a:t> strategies are needed for the two types of personal passwords.</a:t>
            </a:r>
          </a:p>
          <a:p>
            <a:pPr lvl="1"/>
            <a:r>
              <a:rPr lang="en-US" sz="2000" dirty="0" smtClean="0"/>
              <a:t>They can be combined to show everything all together.</a:t>
            </a:r>
          </a:p>
          <a:p>
            <a:pPr lvl="1"/>
            <a:r>
              <a:rPr lang="en-US" sz="2000" dirty="0" smtClean="0"/>
              <a:t>This may be better done in a 3D space with a time axis.</a:t>
            </a:r>
          </a:p>
          <a:p>
            <a:r>
              <a:rPr lang="en-US" sz="2400" dirty="0" smtClean="0"/>
              <a:t>Can be made local (only seen by the password owner) so access to clear passwords is not an issue.</a:t>
            </a:r>
          </a:p>
        </p:txBody>
      </p:sp>
      <p:sp>
        <p:nvSpPr>
          <p:cNvPr id="3" name="Title 2"/>
          <p:cNvSpPr>
            <a:spLocks noGrp="1"/>
          </p:cNvSpPr>
          <p:nvPr>
            <p:ph type="title"/>
          </p:nvPr>
        </p:nvSpPr>
        <p:spPr/>
        <p:txBody>
          <a:bodyPr/>
          <a:lstStyle/>
          <a:p>
            <a:r>
              <a:rPr lang="en-US" dirty="0" smtClean="0"/>
              <a:t>Idea 8: passwords of a single user</a:t>
            </a:r>
            <a:endParaRPr lang="en-GB" dirty="0"/>
          </a:p>
        </p:txBody>
      </p:sp>
    </p:spTree>
    <p:extLst>
      <p:ext uri="{BB962C8B-B14F-4D97-AF65-F5344CB8AC3E}">
        <p14:creationId xmlns:p14="http://schemas.microsoft.com/office/powerpoint/2010/main" val="3498422781"/>
      </p:ext>
    </p:extLst>
  </p:cSld>
  <p:clrMapOvr>
    <a:masterClrMapping/>
  </p:clrMapOvr>
  <p:transition advTm="5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We need to anonymise and unlink passwords from user identities.</a:t>
            </a:r>
          </a:p>
          <a:p>
            <a:pPr lvl="1"/>
            <a:r>
              <a:rPr lang="en-GB" dirty="0" smtClean="0"/>
              <a:t>This can cause loss of semantic meanings.</a:t>
            </a:r>
          </a:p>
          <a:p>
            <a:pPr lvl="1"/>
            <a:r>
              <a:rPr lang="en-GB" dirty="0" smtClean="0"/>
              <a:t>Global topological features may still remain.</a:t>
            </a:r>
          </a:p>
          <a:p>
            <a:pPr lvl="1"/>
            <a:r>
              <a:rPr lang="en-GB" dirty="0" smtClean="0"/>
              <a:t>Matching new passwords to old ones can be impossible.</a:t>
            </a:r>
          </a:p>
          <a:p>
            <a:r>
              <a:rPr lang="en-GB" dirty="0" smtClean="0"/>
              <a:t>The solution?</a:t>
            </a:r>
          </a:p>
          <a:p>
            <a:pPr lvl="1"/>
            <a:r>
              <a:rPr lang="en-GB" dirty="0" smtClean="0"/>
              <a:t>Distance-preserving hashing</a:t>
            </a:r>
          </a:p>
          <a:p>
            <a:pPr lvl="1"/>
            <a:r>
              <a:rPr lang="en-GB" dirty="0" smtClean="0"/>
              <a:t>Pre-computed hashes of anchor passwords</a:t>
            </a:r>
          </a:p>
          <a:p>
            <a:pPr lvl="1"/>
            <a:r>
              <a:rPr lang="en-US" dirty="0" smtClean="0"/>
              <a:t>Reactive password checkers have been used to get passwords in clear so this may give a significant portion of passwords for </a:t>
            </a:r>
            <a:r>
              <a:rPr lang="en-US" dirty="0" err="1" smtClean="0"/>
              <a:t>visualisation</a:t>
            </a:r>
            <a:r>
              <a:rPr lang="en-US" dirty="0" smtClean="0"/>
              <a:t>.</a:t>
            </a:r>
            <a:endParaRPr lang="en-GB" dirty="0" smtClean="0"/>
          </a:p>
        </p:txBody>
      </p:sp>
      <p:sp>
        <p:nvSpPr>
          <p:cNvPr id="3" name="Title 2"/>
          <p:cNvSpPr>
            <a:spLocks noGrp="1"/>
          </p:cNvSpPr>
          <p:nvPr>
            <p:ph type="title"/>
          </p:nvPr>
        </p:nvSpPr>
        <p:spPr/>
        <p:txBody>
          <a:bodyPr/>
          <a:lstStyle/>
          <a:p>
            <a:r>
              <a:rPr lang="en-GB" dirty="0" smtClean="0"/>
              <a:t>Can we use passwords </a:t>
            </a:r>
            <a:r>
              <a:rPr lang="en-GB" dirty="0"/>
              <a:t>collected </a:t>
            </a:r>
            <a:r>
              <a:rPr lang="en-GB" dirty="0" smtClean="0"/>
              <a:t>by legitimate parties from end users?</a:t>
            </a:r>
            <a:endParaRPr lang="en-GB" dirty="0"/>
          </a:p>
        </p:txBody>
      </p:sp>
    </p:spTree>
    <p:extLst>
      <p:ext uri="{BB962C8B-B14F-4D97-AF65-F5344CB8AC3E}">
        <p14:creationId xmlns:p14="http://schemas.microsoft.com/office/powerpoint/2010/main" val="3205650248"/>
      </p:ext>
    </p:extLst>
  </p:cSld>
  <p:clrMapOvr>
    <a:masterClrMapping/>
  </p:clrMapOvr>
  <p:transition advTm="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Identify unknown patterns</a:t>
            </a:r>
          </a:p>
          <a:p>
            <a:r>
              <a:rPr lang="en-GB" dirty="0" smtClean="0"/>
              <a:t>Study complicated patterns</a:t>
            </a:r>
          </a:p>
          <a:p>
            <a:r>
              <a:rPr lang="en-GB" dirty="0" smtClean="0"/>
              <a:t>Compare different password databases</a:t>
            </a:r>
          </a:p>
          <a:p>
            <a:r>
              <a:rPr lang="en-GB" dirty="0" smtClean="0"/>
              <a:t>…</a:t>
            </a:r>
            <a:endParaRPr lang="en-GB" dirty="0"/>
          </a:p>
          <a:p>
            <a:endParaRPr lang="en-GB" dirty="0" smtClean="0"/>
          </a:p>
          <a:p>
            <a:r>
              <a:rPr lang="en-GB" dirty="0" smtClean="0">
                <a:sym typeface="Symbol" panose="05050102010706020507" pitchFamily="18" charset="2"/>
              </a:rPr>
              <a:t> Defining better rules and attack strategies</a:t>
            </a:r>
            <a:endParaRPr lang="en-GB" dirty="0"/>
          </a:p>
        </p:txBody>
      </p:sp>
      <p:sp>
        <p:nvSpPr>
          <p:cNvPr id="3" name="Title 2"/>
          <p:cNvSpPr>
            <a:spLocks noGrp="1"/>
          </p:cNvSpPr>
          <p:nvPr>
            <p:ph type="title"/>
          </p:nvPr>
        </p:nvSpPr>
        <p:spPr/>
        <p:txBody>
          <a:bodyPr/>
          <a:lstStyle/>
          <a:p>
            <a:r>
              <a:rPr lang="en-GB" dirty="0" smtClean="0"/>
              <a:t>As tools to design new password crackers and meters/checker</a:t>
            </a:r>
            <a:endParaRPr lang="en-GB" dirty="0"/>
          </a:p>
        </p:txBody>
      </p:sp>
    </p:spTree>
    <p:extLst>
      <p:ext uri="{BB962C8B-B14F-4D97-AF65-F5344CB8AC3E}">
        <p14:creationId xmlns:p14="http://schemas.microsoft.com/office/powerpoint/2010/main" val="4233242931"/>
      </p:ext>
    </p:extLst>
  </p:cSld>
  <p:clrMapOvr>
    <a:masterClrMapping/>
  </p:clrMapOvr>
  <p:transition advTm="5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Understand known patterns better</a:t>
            </a:r>
          </a:p>
          <a:p>
            <a:r>
              <a:rPr lang="en-GB" dirty="0" smtClean="0"/>
              <a:t>Discover unknown patterns more easily</a:t>
            </a:r>
          </a:p>
          <a:p>
            <a:r>
              <a:rPr lang="en-GB" dirty="0" smtClean="0"/>
              <a:t>Learn with fun</a:t>
            </a:r>
          </a:p>
          <a:p>
            <a:r>
              <a:rPr lang="en-GB" dirty="0" smtClean="0"/>
              <a:t>Interaction allows user customisation</a:t>
            </a:r>
          </a:p>
          <a:p>
            <a:r>
              <a:rPr lang="en-GB" dirty="0" smtClean="0"/>
              <a:t>...</a:t>
            </a:r>
          </a:p>
          <a:p>
            <a:endParaRPr lang="en-GB" dirty="0"/>
          </a:p>
          <a:p>
            <a:r>
              <a:rPr lang="en-GB" dirty="0" smtClean="0"/>
              <a:t>Can introduce gamification to encourage users to explore the password space more in-depth</a:t>
            </a:r>
            <a:endParaRPr lang="en-GB" dirty="0"/>
          </a:p>
        </p:txBody>
      </p:sp>
      <p:sp>
        <p:nvSpPr>
          <p:cNvPr id="3" name="Title 2"/>
          <p:cNvSpPr>
            <a:spLocks noGrp="1"/>
          </p:cNvSpPr>
          <p:nvPr>
            <p:ph type="title"/>
          </p:nvPr>
        </p:nvSpPr>
        <p:spPr/>
        <p:txBody>
          <a:bodyPr/>
          <a:lstStyle/>
          <a:p>
            <a:r>
              <a:rPr lang="en-GB" dirty="0" smtClean="0"/>
              <a:t>As tools for cyber security awareness, education and training</a:t>
            </a:r>
            <a:endParaRPr lang="en-GB" dirty="0"/>
          </a:p>
        </p:txBody>
      </p:sp>
    </p:spTree>
    <p:extLst>
      <p:ext uri="{BB962C8B-B14F-4D97-AF65-F5344CB8AC3E}">
        <p14:creationId xmlns:p14="http://schemas.microsoft.com/office/powerpoint/2010/main" val="806280629"/>
      </p:ext>
    </p:extLst>
  </p:cSld>
  <p:clrMapOvr>
    <a:masterClrMapping/>
  </p:clrMapOvr>
  <p:transition advTm="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If the visualisation can be done in (near) real-time, any password visualisation method can be part of a visual password checker to assist users for defining passwords.</a:t>
            </a:r>
          </a:p>
          <a:p>
            <a:pPr lvl="1"/>
            <a:r>
              <a:rPr lang="en-GB" dirty="0" smtClean="0"/>
              <a:t>For the heat map idea, the current password will be a segmented line on the heat map and a numeric value can be calculated to show the relative strength of the password.</a:t>
            </a:r>
          </a:p>
          <a:p>
            <a:pPr lvl="1"/>
            <a:r>
              <a:rPr lang="en-GB" dirty="0" smtClean="0"/>
              <a:t>For the password cluster and password universe ideas, the current password will be a new point/star whose loneliness can be used to represent its strength.</a:t>
            </a:r>
          </a:p>
          <a:p>
            <a:pPr lvl="1"/>
            <a:r>
              <a:rPr lang="en-US" dirty="0" err="1" smtClean="0"/>
              <a:t>Visualisation</a:t>
            </a:r>
            <a:r>
              <a:rPr lang="en-US" dirty="0" smtClean="0"/>
              <a:t> of personal passwords can help users define better ways to choose their passwords.</a:t>
            </a:r>
            <a:endParaRPr lang="en-GB" dirty="0"/>
          </a:p>
        </p:txBody>
      </p:sp>
      <p:sp>
        <p:nvSpPr>
          <p:cNvPr id="3" name="Title 2"/>
          <p:cNvSpPr>
            <a:spLocks noGrp="1"/>
          </p:cNvSpPr>
          <p:nvPr>
            <p:ph type="title"/>
          </p:nvPr>
        </p:nvSpPr>
        <p:spPr/>
        <p:txBody>
          <a:bodyPr/>
          <a:lstStyle/>
          <a:p>
            <a:r>
              <a:rPr lang="en-GB" dirty="0" smtClean="0"/>
              <a:t>As tools for password owners (users)</a:t>
            </a:r>
            <a:endParaRPr lang="en-GB" dirty="0"/>
          </a:p>
        </p:txBody>
      </p:sp>
    </p:spTree>
    <p:extLst>
      <p:ext uri="{BB962C8B-B14F-4D97-AF65-F5344CB8AC3E}">
        <p14:creationId xmlns:p14="http://schemas.microsoft.com/office/powerpoint/2010/main" val="2956937498"/>
      </p:ext>
    </p:extLst>
  </p:cSld>
  <p:clrMapOvr>
    <a:masterClrMapping/>
  </p:clrMapOvr>
  <p:transition advTm="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Password policies = A set of permissible passwords</a:t>
            </a:r>
          </a:p>
          <a:p>
            <a:pPr lvl="1"/>
            <a:r>
              <a:rPr lang="en-GB" dirty="0" smtClean="0">
                <a:sym typeface="Symbol" panose="05050102010706020507" pitchFamily="18" charset="2"/>
              </a:rPr>
              <a:t> </a:t>
            </a:r>
            <a:r>
              <a:rPr lang="en-GB" dirty="0" smtClean="0"/>
              <a:t>This can be visualised as well!</a:t>
            </a:r>
          </a:p>
          <a:p>
            <a:r>
              <a:rPr lang="en-GB" dirty="0" smtClean="0"/>
              <a:t>Password policy vs. Actual passwords defined by users under the policy</a:t>
            </a:r>
            <a:br>
              <a:rPr lang="en-GB" dirty="0" smtClean="0"/>
            </a:br>
            <a:r>
              <a:rPr lang="en-GB" dirty="0" smtClean="0"/>
              <a:t>Password policy vs. Password policy</a:t>
            </a:r>
          </a:p>
          <a:p>
            <a:pPr lvl="1"/>
            <a:r>
              <a:rPr lang="en-US" dirty="0" smtClean="0"/>
              <a:t>Hypothesis: most passwords are just above the lower surface of the permissible space.</a:t>
            </a:r>
            <a:endParaRPr lang="en-GB" dirty="0" smtClean="0"/>
          </a:p>
          <a:p>
            <a:pPr lvl="1"/>
            <a:r>
              <a:rPr lang="en-GB" dirty="0" smtClean="0">
                <a:sym typeface="Symbol" panose="05050102010706020507" pitchFamily="18" charset="2"/>
              </a:rPr>
              <a:t>Goal: how to define the password policy to enforce/encourage users to go </a:t>
            </a:r>
            <a:r>
              <a:rPr lang="en-GB" smtClean="0">
                <a:sym typeface="Symbol" panose="05050102010706020507" pitchFamily="18" charset="2"/>
              </a:rPr>
              <a:t>(more) beyond </a:t>
            </a:r>
            <a:r>
              <a:rPr lang="en-GB" dirty="0" smtClean="0">
                <a:sym typeface="Symbol" panose="05050102010706020507" pitchFamily="18" charset="2"/>
              </a:rPr>
              <a:t>the </a:t>
            </a:r>
            <a:r>
              <a:rPr lang="en-US" dirty="0"/>
              <a:t>lower </a:t>
            </a:r>
            <a:r>
              <a:rPr lang="en-US" dirty="0" smtClean="0"/>
              <a:t>surface</a:t>
            </a:r>
            <a:endParaRPr lang="en-GB" dirty="0" smtClean="0"/>
          </a:p>
        </p:txBody>
      </p:sp>
      <p:sp>
        <p:nvSpPr>
          <p:cNvPr id="3" name="Title 2"/>
          <p:cNvSpPr>
            <a:spLocks noGrp="1"/>
          </p:cNvSpPr>
          <p:nvPr>
            <p:ph type="title"/>
          </p:nvPr>
        </p:nvSpPr>
        <p:spPr/>
        <p:txBody>
          <a:bodyPr/>
          <a:lstStyle/>
          <a:p>
            <a:r>
              <a:rPr lang="en-GB" dirty="0" smtClean="0"/>
              <a:t>As tools for password policy makers</a:t>
            </a:r>
            <a:endParaRPr lang="en-GB" dirty="0"/>
          </a:p>
        </p:txBody>
      </p:sp>
    </p:spTree>
    <p:extLst>
      <p:ext uri="{BB962C8B-B14F-4D97-AF65-F5344CB8AC3E}">
        <p14:creationId xmlns:p14="http://schemas.microsoft.com/office/powerpoint/2010/main" val="2421742599"/>
      </p:ext>
    </p:extLst>
  </p:cSld>
  <p:clrMapOvr>
    <a:masterClrMapping/>
  </p:clrMapOvr>
  <p:transition advTm="5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The visualisation results can be aesthetically beautiful.</a:t>
            </a:r>
          </a:p>
          <a:p>
            <a:r>
              <a:rPr lang="en-GB" dirty="0" smtClean="0">
                <a:sym typeface="Symbol" panose="05050102010706020507" pitchFamily="18" charset="2"/>
              </a:rPr>
              <a:t> Why can’t they be produced simply for fun?</a:t>
            </a:r>
          </a:p>
          <a:p>
            <a:endParaRPr lang="en-GB" dirty="0">
              <a:sym typeface="Symbol" panose="05050102010706020507" pitchFamily="18" charset="2"/>
            </a:endParaRPr>
          </a:p>
          <a:p>
            <a:r>
              <a:rPr lang="en-GB" dirty="0" smtClean="0">
                <a:sym typeface="Symbol" panose="05050102010706020507" pitchFamily="18" charset="2"/>
              </a:rPr>
              <a:t>I am really eager to see the password universe graphs and want to mount some on my office’s wall!</a:t>
            </a:r>
            <a:endParaRPr lang="en-GB" dirty="0"/>
          </a:p>
        </p:txBody>
      </p:sp>
      <p:sp>
        <p:nvSpPr>
          <p:cNvPr id="3" name="Title 2"/>
          <p:cNvSpPr>
            <a:spLocks noGrp="1"/>
          </p:cNvSpPr>
          <p:nvPr>
            <p:ph type="title"/>
          </p:nvPr>
        </p:nvSpPr>
        <p:spPr/>
        <p:txBody>
          <a:bodyPr/>
          <a:lstStyle/>
          <a:p>
            <a:r>
              <a:rPr lang="en-GB" dirty="0" smtClean="0"/>
              <a:t>As tools for art/fun</a:t>
            </a:r>
            <a:endParaRPr lang="en-GB" dirty="0"/>
          </a:p>
        </p:txBody>
      </p:sp>
    </p:spTree>
    <p:extLst>
      <p:ext uri="{BB962C8B-B14F-4D97-AF65-F5344CB8AC3E}">
        <p14:creationId xmlns:p14="http://schemas.microsoft.com/office/powerpoint/2010/main" val="4215721997"/>
      </p:ext>
    </p:extLst>
  </p:cSld>
  <p:clrMapOvr>
    <a:masterClrMapping/>
  </p:clrMapOvr>
  <p:transition advTm="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Team</a:t>
            </a:r>
            <a:endParaRPr lang="en-GB" dirty="0"/>
          </a:p>
        </p:txBody>
      </p:sp>
    </p:spTree>
    <p:extLst>
      <p:ext uri="{BB962C8B-B14F-4D97-AF65-F5344CB8AC3E}">
        <p14:creationId xmlns:p14="http://schemas.microsoft.com/office/powerpoint/2010/main" val="3105530777"/>
      </p:ext>
    </p:extLst>
  </p:cSld>
  <p:clrMapOvr>
    <a:masterClrMapping/>
  </p:clrMapOvr>
  <p:transition advTm="5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UK</a:t>
            </a:r>
          </a:p>
          <a:p>
            <a:pPr lvl="1"/>
            <a:r>
              <a:rPr lang="en-US" sz="1800" dirty="0" err="1" smtClean="0"/>
              <a:t>Shujun</a:t>
            </a:r>
            <a:r>
              <a:rPr lang="en-US" sz="1800" dirty="0" smtClean="0"/>
              <a:t> </a:t>
            </a:r>
            <a:r>
              <a:rPr lang="en-US" sz="1800" dirty="0" smtClean="0"/>
              <a:t>Li (lead): Professor </a:t>
            </a:r>
            <a:r>
              <a:rPr lang="en-US" sz="1800" dirty="0" smtClean="0"/>
              <a:t>of Cyber </a:t>
            </a:r>
            <a:r>
              <a:rPr lang="en-US" sz="1800" dirty="0" smtClean="0"/>
              <a:t>Security </a:t>
            </a:r>
            <a:r>
              <a:rPr lang="en-US" sz="1800" dirty="0"/>
              <a:t>at the University of </a:t>
            </a:r>
            <a:r>
              <a:rPr lang="en-US" sz="1800" dirty="0" smtClean="0"/>
              <a:t>Kent</a:t>
            </a:r>
            <a:endParaRPr lang="en-US" sz="1800" dirty="0" smtClean="0"/>
          </a:p>
          <a:p>
            <a:pPr lvl="1"/>
            <a:r>
              <a:rPr lang="en-US" sz="1800" dirty="0" err="1" smtClean="0"/>
              <a:t>Georgi</a:t>
            </a:r>
            <a:r>
              <a:rPr lang="en-US" sz="1800" dirty="0" smtClean="0"/>
              <a:t> </a:t>
            </a:r>
            <a:r>
              <a:rPr lang="en-US" sz="1800" dirty="0" err="1" smtClean="0"/>
              <a:t>Damyanov</a:t>
            </a:r>
            <a:r>
              <a:rPr lang="en-US" sz="1800" dirty="0"/>
              <a:t>, Andrew </a:t>
            </a:r>
            <a:r>
              <a:rPr lang="en-US" sz="1800" dirty="0" err="1" smtClean="0"/>
              <a:t>Periam</a:t>
            </a:r>
            <a:r>
              <a:rPr lang="en-US" sz="1800" dirty="0"/>
              <a:t>, </a:t>
            </a:r>
            <a:r>
              <a:rPr lang="en-US" sz="1800" dirty="0" err="1"/>
              <a:t>Vuk</a:t>
            </a:r>
            <a:r>
              <a:rPr lang="en-US" sz="1800" dirty="0"/>
              <a:t> </a:t>
            </a:r>
            <a:r>
              <a:rPr lang="en-US" sz="1800" dirty="0" err="1" smtClean="0"/>
              <a:t>Strajnic</a:t>
            </a:r>
            <a:r>
              <a:rPr lang="en-US" sz="1800" dirty="0" smtClean="0"/>
              <a:t>: UG students at the University of Kent (2018-19)</a:t>
            </a:r>
            <a:endParaRPr lang="en-US" sz="1800" dirty="0" smtClean="0"/>
          </a:p>
          <a:p>
            <a:pPr lvl="1"/>
            <a:r>
              <a:rPr lang="en-US" sz="1800" dirty="0" smtClean="0">
                <a:solidFill>
                  <a:schemeClr val="bg1">
                    <a:lumMod val="50000"/>
                  </a:schemeClr>
                </a:solidFill>
              </a:rPr>
              <a:t>Gary </a:t>
            </a:r>
            <a:r>
              <a:rPr lang="en-US" sz="1800" dirty="0" smtClean="0">
                <a:solidFill>
                  <a:schemeClr val="bg1">
                    <a:lumMod val="50000"/>
                  </a:schemeClr>
                </a:solidFill>
              </a:rPr>
              <a:t>Read: MSc student </a:t>
            </a:r>
            <a:r>
              <a:rPr lang="en-US" sz="1800" dirty="0" smtClean="0">
                <a:solidFill>
                  <a:schemeClr val="bg1">
                    <a:lumMod val="50000"/>
                  </a:schemeClr>
                </a:solidFill>
              </a:rPr>
              <a:t>at </a:t>
            </a:r>
            <a:r>
              <a:rPr lang="en-US" sz="1800" dirty="0" smtClean="0">
                <a:solidFill>
                  <a:schemeClr val="bg1">
                    <a:lumMod val="50000"/>
                  </a:schemeClr>
                </a:solidFill>
              </a:rPr>
              <a:t>the </a:t>
            </a:r>
            <a:r>
              <a:rPr lang="en-US" sz="1800" dirty="0">
                <a:solidFill>
                  <a:schemeClr val="bg1">
                    <a:lumMod val="50000"/>
                  </a:schemeClr>
                </a:solidFill>
              </a:rPr>
              <a:t>University of </a:t>
            </a:r>
            <a:r>
              <a:rPr lang="en-US" sz="1800" dirty="0" smtClean="0">
                <a:solidFill>
                  <a:schemeClr val="bg1">
                    <a:lumMod val="50000"/>
                  </a:schemeClr>
                </a:solidFill>
              </a:rPr>
              <a:t>Surrey </a:t>
            </a:r>
            <a:r>
              <a:rPr lang="en-US" sz="1800" dirty="0" smtClean="0">
                <a:solidFill>
                  <a:schemeClr val="bg1">
                    <a:lumMod val="50000"/>
                  </a:schemeClr>
                </a:solidFill>
              </a:rPr>
              <a:t>(2015-16)</a:t>
            </a:r>
            <a:endParaRPr lang="en-US" sz="1800" dirty="0" smtClean="0">
              <a:solidFill>
                <a:schemeClr val="bg1">
                  <a:lumMod val="50000"/>
                </a:schemeClr>
              </a:solidFill>
            </a:endParaRPr>
          </a:p>
          <a:p>
            <a:pPr lvl="1"/>
            <a:r>
              <a:rPr lang="en-US" sz="1800" dirty="0" err="1"/>
              <a:t>Leishi</a:t>
            </a:r>
            <a:r>
              <a:rPr lang="en-US" sz="1800" dirty="0"/>
              <a:t> Zhang: Senior Lecturer at the Middlesex University</a:t>
            </a:r>
          </a:p>
          <a:p>
            <a:r>
              <a:rPr lang="en-US" sz="2000" dirty="0" smtClean="0"/>
              <a:t>Germany </a:t>
            </a:r>
            <a:r>
              <a:rPr lang="en-US" sz="2000" dirty="0" smtClean="0"/>
              <a:t>(University of Konstanz)</a:t>
            </a:r>
          </a:p>
          <a:p>
            <a:pPr lvl="1"/>
            <a:r>
              <a:rPr lang="en-US" sz="1800" dirty="0">
                <a:solidFill>
                  <a:schemeClr val="bg1">
                    <a:lumMod val="50000"/>
                  </a:schemeClr>
                </a:solidFill>
              </a:rPr>
              <a:t>Stefanie </a:t>
            </a:r>
            <a:r>
              <a:rPr lang="en-US" sz="1800" dirty="0" err="1">
                <a:solidFill>
                  <a:schemeClr val="bg1">
                    <a:lumMod val="50000"/>
                  </a:schemeClr>
                </a:solidFill>
              </a:rPr>
              <a:t>Schmid</a:t>
            </a:r>
            <a:r>
              <a:rPr lang="en-US" sz="1800" dirty="0">
                <a:solidFill>
                  <a:schemeClr val="bg1">
                    <a:lumMod val="50000"/>
                  </a:schemeClr>
                </a:solidFill>
              </a:rPr>
              <a:t>: visiting student at </a:t>
            </a:r>
            <a:r>
              <a:rPr lang="en-US" sz="1800" dirty="0" smtClean="0">
                <a:solidFill>
                  <a:schemeClr val="bg1">
                    <a:lumMod val="50000"/>
                  </a:schemeClr>
                </a:solidFill>
              </a:rPr>
              <a:t>University </a:t>
            </a:r>
            <a:r>
              <a:rPr lang="en-US" sz="1800" dirty="0">
                <a:solidFill>
                  <a:schemeClr val="bg1">
                    <a:lumMod val="50000"/>
                  </a:schemeClr>
                </a:solidFill>
              </a:rPr>
              <a:t>of Surrey (06-09/2017)</a:t>
            </a:r>
          </a:p>
          <a:p>
            <a:pPr lvl="1"/>
            <a:r>
              <a:rPr lang="en-US" sz="1800" dirty="0"/>
              <a:t>Michael Blumenschein: </a:t>
            </a:r>
            <a:r>
              <a:rPr lang="en-US" sz="1800" dirty="0" smtClean="0"/>
              <a:t>PhD student/RA</a:t>
            </a:r>
          </a:p>
          <a:p>
            <a:pPr lvl="1"/>
            <a:r>
              <a:rPr lang="en-US" sz="1800" dirty="0" smtClean="0"/>
              <a:t>Daniel </a:t>
            </a:r>
            <a:r>
              <a:rPr lang="en-US" sz="1800" dirty="0" err="1" smtClean="0"/>
              <a:t>Keim</a:t>
            </a:r>
            <a:r>
              <a:rPr lang="en-US" sz="1800" dirty="0" smtClean="0"/>
              <a:t>: Professor (Data Analysis and Visualization)</a:t>
            </a:r>
          </a:p>
          <a:p>
            <a:r>
              <a:rPr lang="en-US" sz="2000" dirty="0" smtClean="0"/>
              <a:t>Saudi Arabia</a:t>
            </a:r>
          </a:p>
          <a:p>
            <a:pPr lvl="1"/>
            <a:r>
              <a:rPr lang="en-US" sz="1800" dirty="0" err="1"/>
              <a:t>Nouf</a:t>
            </a:r>
            <a:r>
              <a:rPr lang="en-US" sz="1800" dirty="0"/>
              <a:t> </a:t>
            </a:r>
            <a:r>
              <a:rPr lang="en-US" sz="1800" dirty="0" err="1"/>
              <a:t>Aljaffan</a:t>
            </a:r>
            <a:r>
              <a:rPr lang="en-US" sz="1800" dirty="0"/>
              <a:t>: </a:t>
            </a:r>
            <a:r>
              <a:rPr lang="en-US" sz="1800" dirty="0" smtClean="0"/>
              <a:t>Assistant Professor at </a:t>
            </a:r>
            <a:r>
              <a:rPr lang="en-US" sz="1800" dirty="0"/>
              <a:t>the </a:t>
            </a:r>
            <a:r>
              <a:rPr lang="en-US" sz="1800" dirty="0" smtClean="0"/>
              <a:t>King Saud University</a:t>
            </a:r>
            <a:endParaRPr lang="en-US" sz="1800" dirty="0"/>
          </a:p>
          <a:p>
            <a:r>
              <a:rPr lang="en-US" sz="2000" dirty="0" smtClean="0">
                <a:solidFill>
                  <a:schemeClr val="bg1">
                    <a:lumMod val="50000"/>
                  </a:schemeClr>
                </a:solidFill>
              </a:rPr>
              <a:t>Hong Kong (City University of Hong Kong)</a:t>
            </a:r>
            <a:endParaRPr lang="en-US" sz="2000" dirty="0" smtClean="0">
              <a:solidFill>
                <a:schemeClr val="bg1">
                  <a:lumMod val="50000"/>
                </a:schemeClr>
              </a:solidFill>
            </a:endParaRPr>
          </a:p>
          <a:p>
            <a:pPr lvl="1"/>
            <a:r>
              <a:rPr lang="en-US" sz="1800" dirty="0" smtClean="0">
                <a:solidFill>
                  <a:schemeClr val="bg1">
                    <a:lumMod val="50000"/>
                  </a:schemeClr>
                </a:solidFill>
              </a:rPr>
              <a:t>Yin To LEE: </a:t>
            </a:r>
            <a:r>
              <a:rPr lang="en-US" sz="1800" dirty="0" smtClean="0">
                <a:solidFill>
                  <a:schemeClr val="bg1">
                    <a:lumMod val="50000"/>
                  </a:schemeClr>
                </a:solidFill>
              </a:rPr>
              <a:t>visiting </a:t>
            </a:r>
            <a:r>
              <a:rPr lang="en-US" sz="1800" dirty="0" smtClean="0">
                <a:solidFill>
                  <a:schemeClr val="bg1">
                    <a:lumMod val="50000"/>
                  </a:schemeClr>
                </a:solidFill>
              </a:rPr>
              <a:t>student </a:t>
            </a:r>
            <a:r>
              <a:rPr lang="en-US" sz="1800" dirty="0" smtClean="0">
                <a:solidFill>
                  <a:schemeClr val="bg1">
                    <a:lumMod val="50000"/>
                  </a:schemeClr>
                </a:solidFill>
              </a:rPr>
              <a:t>at </a:t>
            </a:r>
            <a:r>
              <a:rPr lang="en-US" sz="1800" dirty="0" smtClean="0">
                <a:solidFill>
                  <a:schemeClr val="bg1">
                    <a:lumMod val="50000"/>
                  </a:schemeClr>
                </a:solidFill>
              </a:rPr>
              <a:t>the University of </a:t>
            </a:r>
            <a:r>
              <a:rPr lang="en-US" sz="1800" dirty="0" smtClean="0">
                <a:solidFill>
                  <a:schemeClr val="bg1">
                    <a:lumMod val="50000"/>
                  </a:schemeClr>
                </a:solidFill>
              </a:rPr>
              <a:t>Surrey (05-08/2015)</a:t>
            </a:r>
            <a:endParaRPr lang="en-GB" sz="1800" dirty="0">
              <a:solidFill>
                <a:schemeClr val="bg1">
                  <a:lumMod val="50000"/>
                </a:schemeClr>
              </a:solidFill>
            </a:endParaRPr>
          </a:p>
        </p:txBody>
      </p:sp>
      <p:sp>
        <p:nvSpPr>
          <p:cNvPr id="3" name="Title 2"/>
          <p:cNvSpPr>
            <a:spLocks noGrp="1"/>
          </p:cNvSpPr>
          <p:nvPr>
            <p:ph type="title"/>
          </p:nvPr>
        </p:nvSpPr>
        <p:spPr/>
        <p:txBody>
          <a:bodyPr/>
          <a:lstStyle/>
          <a:p>
            <a:r>
              <a:rPr lang="en-US" dirty="0" smtClean="0"/>
              <a:t>The password </a:t>
            </a:r>
            <a:r>
              <a:rPr lang="en-US" dirty="0" err="1" smtClean="0"/>
              <a:t>visualisation</a:t>
            </a:r>
            <a:r>
              <a:rPr lang="en-US" dirty="0" smtClean="0"/>
              <a:t> team</a:t>
            </a:r>
            <a:endParaRPr lang="en-GB" dirty="0"/>
          </a:p>
        </p:txBody>
      </p:sp>
    </p:spTree>
    <p:extLst>
      <p:ext uri="{BB962C8B-B14F-4D97-AF65-F5344CB8AC3E}">
        <p14:creationId xmlns:p14="http://schemas.microsoft.com/office/powerpoint/2010/main" val="945457273"/>
      </p:ext>
    </p:extLst>
  </p:cSld>
  <p:clrMapOvr>
    <a:masterClrMapping/>
  </p:clrMapOvr>
  <p:transition advTm="5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bwMode="auto">
          <a:xfrm>
            <a:off x="685800" y="2133600"/>
            <a:ext cx="7772400" cy="205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dirty="0" smtClean="0"/>
              <a:t>Thanks for your attention!</a:t>
            </a:r>
          </a:p>
        </p:txBody>
      </p:sp>
    </p:spTree>
  </p:cSld>
  <p:clrMapOvr>
    <a:masterClrMapping/>
  </p:clrMapOvr>
  <p:transition advTm="5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sz="2400" dirty="0" smtClean="0"/>
              <a:t>Statistics e.g. top N mostly-used passwords from leakage password databases (with frequencies)</a:t>
            </a:r>
          </a:p>
          <a:p>
            <a:r>
              <a:rPr lang="en-GB" sz="2400" dirty="0" smtClean="0"/>
              <a:t>Use of common words in passwords (</a:t>
            </a:r>
            <a:r>
              <a:rPr lang="en-GB" sz="2400" dirty="0"/>
              <a:t>with </a:t>
            </a:r>
            <a:r>
              <a:rPr lang="en-GB" sz="2400" dirty="0" smtClean="0"/>
              <a:t>frequencies)</a:t>
            </a:r>
          </a:p>
          <a:p>
            <a:r>
              <a:rPr lang="en-GB" sz="2400" dirty="0" smtClean="0"/>
              <a:t>Use of personal information in passwords</a:t>
            </a:r>
          </a:p>
          <a:p>
            <a:r>
              <a:rPr lang="en-GB" sz="2400" dirty="0" smtClean="0"/>
              <a:t>General rules to strengthen passwords (e.g. character replacement like ‘o’ </a:t>
            </a:r>
            <a:r>
              <a:rPr lang="en-GB" sz="2400" dirty="0" smtClean="0">
                <a:sym typeface="Symbol" panose="05050102010706020507" pitchFamily="18" charset="2"/>
              </a:rPr>
              <a:t> ‘0’, ‘l’ </a:t>
            </a:r>
            <a:r>
              <a:rPr lang="en-GB" sz="2400" dirty="0">
                <a:sym typeface="Symbol" panose="05050102010706020507" pitchFamily="18" charset="2"/>
              </a:rPr>
              <a:t> </a:t>
            </a:r>
            <a:r>
              <a:rPr lang="en-GB" sz="2400" dirty="0" smtClean="0">
                <a:sym typeface="Symbol" panose="05050102010706020507" pitchFamily="18" charset="2"/>
              </a:rPr>
              <a:t>‘1’)</a:t>
            </a:r>
          </a:p>
          <a:p>
            <a:r>
              <a:rPr lang="en-GB" sz="2400" dirty="0" smtClean="0">
                <a:sym typeface="Symbol" panose="05050102010706020507" pitchFamily="18" charset="2"/>
              </a:rPr>
              <a:t>Tricks to produce complicated passwords e.g. password phrases</a:t>
            </a:r>
          </a:p>
          <a:p>
            <a:r>
              <a:rPr lang="en-GB" sz="2400" dirty="0" smtClean="0"/>
              <a:t>Reuse passwords cross different websites</a:t>
            </a:r>
          </a:p>
          <a:p>
            <a:r>
              <a:rPr lang="en-GB" sz="2400" dirty="0" smtClean="0"/>
              <a:t>Random passwords generated by password managers?</a:t>
            </a:r>
          </a:p>
          <a:p>
            <a:r>
              <a:rPr lang="en-GB" sz="2400" dirty="0" smtClean="0"/>
              <a:t>…</a:t>
            </a:r>
          </a:p>
        </p:txBody>
      </p:sp>
      <p:sp>
        <p:nvSpPr>
          <p:cNvPr id="3" name="Title 2"/>
          <p:cNvSpPr>
            <a:spLocks noGrp="1"/>
          </p:cNvSpPr>
          <p:nvPr>
            <p:ph type="title"/>
          </p:nvPr>
        </p:nvSpPr>
        <p:spPr/>
        <p:txBody>
          <a:bodyPr/>
          <a:lstStyle/>
          <a:p>
            <a:r>
              <a:rPr lang="en-GB" dirty="0" smtClean="0"/>
              <a:t>How much do we understand about how users choose their passwords?</a:t>
            </a:r>
            <a:endParaRPr lang="en-GB" dirty="0"/>
          </a:p>
        </p:txBody>
      </p:sp>
    </p:spTree>
    <p:extLst>
      <p:ext uri="{BB962C8B-B14F-4D97-AF65-F5344CB8AC3E}">
        <p14:creationId xmlns:p14="http://schemas.microsoft.com/office/powerpoint/2010/main" val="561070816"/>
      </p:ext>
    </p:extLst>
  </p:cSld>
  <p:clrMapOvr>
    <a:masterClrMapping/>
  </p:clrMapOvr>
  <p:transition advTm="5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Dictionary attacks</a:t>
            </a:r>
            <a:r>
              <a:rPr lang="en-GB" dirty="0"/>
              <a:t> (+ permutations)</a:t>
            </a:r>
            <a:endParaRPr lang="en-GB" dirty="0" smtClean="0"/>
          </a:p>
          <a:p>
            <a:r>
              <a:rPr lang="en-GB" dirty="0" smtClean="0"/>
              <a:t>Personalised dictionaries</a:t>
            </a:r>
          </a:p>
          <a:p>
            <a:r>
              <a:rPr lang="en-GB" dirty="0" smtClean="0"/>
              <a:t>Statistical models e.g. Markov models</a:t>
            </a:r>
          </a:p>
          <a:p>
            <a:r>
              <a:rPr lang="en-GB" dirty="0" smtClean="0"/>
              <a:t>Linguistic models e.g. grammar-based models</a:t>
            </a:r>
          </a:p>
          <a:p>
            <a:r>
              <a:rPr lang="en-GB" dirty="0" smtClean="0"/>
              <a:t>Rule-based attacks</a:t>
            </a:r>
          </a:p>
          <a:p>
            <a:r>
              <a:rPr lang="en-GB" dirty="0" smtClean="0"/>
              <a:t>Partial brute force</a:t>
            </a:r>
          </a:p>
          <a:p>
            <a:r>
              <a:rPr lang="en-GB" dirty="0" smtClean="0"/>
              <a:t>Hybrid attacks</a:t>
            </a:r>
          </a:p>
          <a:p>
            <a:r>
              <a:rPr lang="en-GB" dirty="0" smtClean="0"/>
              <a:t>…</a:t>
            </a:r>
            <a:endParaRPr lang="en-GB" dirty="0"/>
          </a:p>
        </p:txBody>
      </p:sp>
      <p:sp>
        <p:nvSpPr>
          <p:cNvPr id="3" name="Title 2"/>
          <p:cNvSpPr>
            <a:spLocks noGrp="1"/>
          </p:cNvSpPr>
          <p:nvPr>
            <p:ph type="title"/>
          </p:nvPr>
        </p:nvSpPr>
        <p:spPr/>
        <p:txBody>
          <a:bodyPr/>
          <a:lstStyle/>
          <a:p>
            <a:r>
              <a:rPr lang="en-GB" dirty="0" smtClean="0"/>
              <a:t>Our knowledge on real-world use of passwords </a:t>
            </a:r>
            <a:r>
              <a:rPr lang="en-GB" dirty="0" smtClean="0">
                <a:sym typeface="Symbol" panose="05050102010706020507" pitchFamily="18" charset="2"/>
              </a:rPr>
              <a:t> Password cracking</a:t>
            </a:r>
            <a:endParaRPr lang="en-GB" dirty="0"/>
          </a:p>
        </p:txBody>
      </p:sp>
      <p:pic>
        <p:nvPicPr>
          <p:cNvPr id="2050" name="Picture 2" descr="hashc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101" y="3943349"/>
            <a:ext cx="1905000" cy="19050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openwall.com/john/tshi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038600"/>
            <a:ext cx="18097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phcr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5979545"/>
            <a:ext cx="2280283" cy="53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50922"/>
      </p:ext>
    </p:extLst>
  </p:cSld>
  <p:clrMapOvr>
    <a:masterClrMapping/>
  </p:clrMapOvr>
  <p:transition advTm="5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Password entropy</a:t>
            </a:r>
          </a:p>
          <a:p>
            <a:r>
              <a:rPr lang="en-GB" dirty="0" smtClean="0"/>
              <a:t>Password guess work</a:t>
            </a:r>
          </a:p>
          <a:p>
            <a:r>
              <a:rPr lang="en-GB" dirty="0" smtClean="0"/>
              <a:t>Dictionary-aware password meters/checkers</a:t>
            </a:r>
          </a:p>
          <a:p>
            <a:r>
              <a:rPr lang="en-GB" dirty="0" smtClean="0"/>
              <a:t>Fear appeal password meters/checkers</a:t>
            </a:r>
          </a:p>
          <a:p>
            <a:r>
              <a:rPr lang="en-GB" dirty="0" smtClean="0"/>
              <a:t>Peer pressure based </a:t>
            </a:r>
            <a:r>
              <a:rPr lang="en-GB" dirty="0"/>
              <a:t>password </a:t>
            </a:r>
            <a:r>
              <a:rPr lang="en-GB" dirty="0" smtClean="0"/>
              <a:t>meters/checkers</a:t>
            </a:r>
          </a:p>
          <a:p>
            <a:r>
              <a:rPr lang="en-GB" dirty="0" smtClean="0"/>
              <a:t>…</a:t>
            </a:r>
            <a:endParaRPr lang="en-GB" dirty="0"/>
          </a:p>
        </p:txBody>
      </p:sp>
      <p:sp>
        <p:nvSpPr>
          <p:cNvPr id="3" name="Title 2"/>
          <p:cNvSpPr>
            <a:spLocks noGrp="1"/>
          </p:cNvSpPr>
          <p:nvPr>
            <p:ph type="title"/>
          </p:nvPr>
        </p:nvSpPr>
        <p:spPr/>
        <p:txBody>
          <a:bodyPr/>
          <a:lstStyle/>
          <a:p>
            <a:r>
              <a:rPr lang="en-GB" dirty="0" smtClean="0"/>
              <a:t>Risks to password crackers </a:t>
            </a:r>
            <a:r>
              <a:rPr lang="en-GB" dirty="0">
                <a:sym typeface="Symbol" panose="05050102010706020507" pitchFamily="18" charset="2"/>
              </a:rPr>
              <a:t> Password </a:t>
            </a:r>
            <a:r>
              <a:rPr lang="en-GB" dirty="0" smtClean="0">
                <a:sym typeface="Symbol" panose="05050102010706020507" pitchFamily="18" charset="2"/>
              </a:rPr>
              <a:t>strength meters/checkers</a:t>
            </a:r>
            <a:endParaRPr lang="en-GB" dirty="0"/>
          </a:p>
        </p:txBody>
      </p:sp>
      <p:pic>
        <p:nvPicPr>
          <p:cNvPr id="1026" name="Picture 2" descr="Screenshot - GooglePasswordStrength.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47" y="4548876"/>
            <a:ext cx="3771900" cy="16344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137814" y="4210110"/>
            <a:ext cx="2868372" cy="1904438"/>
          </a:xfrm>
          <a:prstGeom prst="rect">
            <a:avLst/>
          </a:prstGeom>
        </p:spPr>
      </p:pic>
      <p:pic>
        <p:nvPicPr>
          <p:cNvPr id="5" name="Picture 4"/>
          <p:cNvPicPr>
            <a:picLocks noChangeAspect="1"/>
          </p:cNvPicPr>
          <p:nvPr/>
        </p:nvPicPr>
        <p:blipFill>
          <a:blip r:embed="rId4"/>
          <a:stretch>
            <a:fillRect/>
          </a:stretch>
        </p:blipFill>
        <p:spPr>
          <a:xfrm>
            <a:off x="4758411" y="3966302"/>
            <a:ext cx="2495550" cy="1864533"/>
          </a:xfrm>
          <a:prstGeom prst="rect">
            <a:avLst/>
          </a:prstGeom>
        </p:spPr>
      </p:pic>
      <p:pic>
        <p:nvPicPr>
          <p:cNvPr id="6" name="Picture 5"/>
          <p:cNvPicPr>
            <a:picLocks noChangeAspect="1"/>
          </p:cNvPicPr>
          <p:nvPr/>
        </p:nvPicPr>
        <p:blipFill>
          <a:blip r:embed="rId5"/>
          <a:stretch>
            <a:fillRect/>
          </a:stretch>
        </p:blipFill>
        <p:spPr>
          <a:xfrm>
            <a:off x="5875554" y="4586484"/>
            <a:ext cx="2879292" cy="1771872"/>
          </a:xfrm>
          <a:prstGeom prst="rect">
            <a:avLst/>
          </a:prstGeom>
        </p:spPr>
      </p:pic>
    </p:spTree>
    <p:extLst>
      <p:ext uri="{BB962C8B-B14F-4D97-AF65-F5344CB8AC3E}">
        <p14:creationId xmlns:p14="http://schemas.microsoft.com/office/powerpoint/2010/main" val="4107033477"/>
      </p:ext>
    </p:extLst>
  </p:cSld>
  <p:clrMapOvr>
    <a:masterClrMapping/>
  </p:clrMapOvr>
  <p:transition advTm="5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The goal is to improve password strength of ALL users by enforcing some strict rules.</a:t>
            </a:r>
          </a:p>
          <a:p>
            <a:endParaRPr lang="en-GB" dirty="0" smtClean="0"/>
          </a:p>
          <a:p>
            <a:r>
              <a:rPr lang="en-GB" dirty="0" smtClean="0"/>
              <a:t>Are password policies effective in real world?</a:t>
            </a:r>
          </a:p>
          <a:p>
            <a:endParaRPr lang="en-GB" dirty="0"/>
          </a:p>
          <a:p>
            <a:r>
              <a:rPr lang="en-GB" dirty="0" smtClean="0"/>
              <a:t>We hardly see any evidence and analysis.</a:t>
            </a:r>
          </a:p>
          <a:p>
            <a:endParaRPr lang="en-GB" dirty="0"/>
          </a:p>
          <a:p>
            <a:r>
              <a:rPr lang="en-GB" dirty="0" smtClean="0"/>
              <a:t>So we don’t know how to improve!</a:t>
            </a:r>
          </a:p>
        </p:txBody>
      </p:sp>
      <p:sp>
        <p:nvSpPr>
          <p:cNvPr id="3" name="Title 2"/>
          <p:cNvSpPr>
            <a:spLocks noGrp="1"/>
          </p:cNvSpPr>
          <p:nvPr>
            <p:ph type="title"/>
          </p:nvPr>
        </p:nvSpPr>
        <p:spPr/>
        <p:txBody>
          <a:bodyPr/>
          <a:lstStyle/>
          <a:p>
            <a:r>
              <a:rPr lang="en-GB" dirty="0" smtClean="0"/>
              <a:t>Password strength meters </a:t>
            </a:r>
            <a:r>
              <a:rPr lang="en-GB" dirty="0">
                <a:sym typeface="Symbol" panose="05050102010706020507" pitchFamily="18" charset="2"/>
              </a:rPr>
              <a:t> </a:t>
            </a:r>
            <a:r>
              <a:rPr lang="en-GB" dirty="0" smtClean="0">
                <a:sym typeface="Symbol" panose="05050102010706020507" pitchFamily="18" charset="2"/>
              </a:rPr>
              <a:t>Password policies</a:t>
            </a:r>
            <a:endParaRPr lang="en-GB" dirty="0"/>
          </a:p>
        </p:txBody>
      </p:sp>
    </p:spTree>
    <p:extLst>
      <p:ext uri="{BB962C8B-B14F-4D97-AF65-F5344CB8AC3E}">
        <p14:creationId xmlns:p14="http://schemas.microsoft.com/office/powerpoint/2010/main" val="1763953740"/>
      </p:ext>
    </p:extLst>
  </p:cSld>
  <p:clrMapOvr>
    <a:masterClrMapping/>
  </p:clrMapOvr>
  <p:transition advTm="5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Similar patterns observed for graphical passwords (e.g. selection bias in </a:t>
            </a:r>
            <a:r>
              <a:rPr lang="en-GB" dirty="0" err="1" smtClean="0"/>
              <a:t>PassFaces</a:t>
            </a:r>
            <a:r>
              <a:rPr lang="en-GB" dirty="0" smtClean="0"/>
              <a:t>, </a:t>
            </a:r>
            <a:r>
              <a:rPr lang="en-GB" dirty="0" err="1" smtClean="0"/>
              <a:t>PassPoints</a:t>
            </a:r>
            <a:r>
              <a:rPr lang="en-GB" dirty="0" smtClean="0"/>
              <a:t> and Android unlock patterns) </a:t>
            </a:r>
            <a:r>
              <a:rPr lang="en-GB" dirty="0" smtClean="0">
                <a:sym typeface="Symbol" panose="05050102010706020507" pitchFamily="18" charset="2"/>
              </a:rPr>
              <a:t> Dictionary attacks</a:t>
            </a:r>
          </a:p>
          <a:p>
            <a:r>
              <a:rPr lang="en-GB" dirty="0" smtClean="0">
                <a:sym typeface="Symbol" panose="05050102010706020507" pitchFamily="18" charset="2"/>
              </a:rPr>
              <a:t>G</a:t>
            </a:r>
            <a:r>
              <a:rPr lang="en-GB" dirty="0" smtClean="0"/>
              <a:t>raphical password meters start emerging.</a:t>
            </a:r>
          </a:p>
          <a:p>
            <a:r>
              <a:rPr lang="en-GB" dirty="0">
                <a:sym typeface="Symbol" panose="05050102010706020507" pitchFamily="18" charset="2"/>
              </a:rPr>
              <a:t>G</a:t>
            </a:r>
            <a:r>
              <a:rPr lang="en-GB" dirty="0"/>
              <a:t>raphical </a:t>
            </a:r>
            <a:r>
              <a:rPr lang="en-GB" dirty="0" smtClean="0"/>
              <a:t>password policies are less studied!</a:t>
            </a:r>
          </a:p>
        </p:txBody>
      </p:sp>
      <p:sp>
        <p:nvSpPr>
          <p:cNvPr id="3" name="Title 2"/>
          <p:cNvSpPr>
            <a:spLocks noGrp="1"/>
          </p:cNvSpPr>
          <p:nvPr>
            <p:ph type="title"/>
          </p:nvPr>
        </p:nvSpPr>
        <p:spPr/>
        <p:txBody>
          <a:bodyPr/>
          <a:lstStyle/>
          <a:p>
            <a:r>
              <a:rPr lang="en-GB" dirty="0" smtClean="0"/>
              <a:t>How much do we know about new forms of passwords?</a:t>
            </a:r>
            <a:endParaRPr lang="en-GB" dirty="0"/>
          </a:p>
        </p:txBody>
      </p:sp>
      <p:pic>
        <p:nvPicPr>
          <p:cNvPr id="5" name="Picture 2"/>
          <p:cNvPicPr>
            <a:picLocks noChangeAspect="1" noChangeArrowheads="1"/>
          </p:cNvPicPr>
          <p:nvPr/>
        </p:nvPicPr>
        <p:blipFill>
          <a:blip r:embed="rId2" cstate="print"/>
          <a:srcRect/>
          <a:stretch>
            <a:fillRect/>
          </a:stretch>
        </p:blipFill>
        <p:spPr bwMode="auto">
          <a:xfrm>
            <a:off x="3535893" y="3810000"/>
            <a:ext cx="4266671" cy="1513907"/>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3576150" y="5509437"/>
            <a:ext cx="4283989" cy="1315404"/>
          </a:xfrm>
          <a:prstGeom prst="rect">
            <a:avLst/>
          </a:prstGeom>
        </p:spPr>
      </p:pic>
      <p:pic>
        <p:nvPicPr>
          <p:cNvPr id="7" name="Picture 2"/>
          <p:cNvPicPr>
            <a:picLocks noChangeAspect="1" noChangeArrowheads="1"/>
          </p:cNvPicPr>
          <p:nvPr/>
        </p:nvPicPr>
        <p:blipFill>
          <a:blip r:embed="rId4" cstate="print"/>
          <a:srcRect/>
          <a:stretch>
            <a:fillRect/>
          </a:stretch>
        </p:blipFill>
        <p:spPr bwMode="auto">
          <a:xfrm>
            <a:off x="1295400" y="4043218"/>
            <a:ext cx="2053063" cy="2448608"/>
          </a:xfrm>
          <a:prstGeom prst="rect">
            <a:avLst/>
          </a:prstGeom>
          <a:noFill/>
          <a:ln w="9525">
            <a:noFill/>
            <a:miter lim="800000"/>
            <a:headEnd/>
            <a:tailEnd/>
          </a:ln>
        </p:spPr>
      </p:pic>
    </p:spTree>
    <p:extLst>
      <p:ext uri="{BB962C8B-B14F-4D97-AF65-F5344CB8AC3E}">
        <p14:creationId xmlns:p14="http://schemas.microsoft.com/office/powerpoint/2010/main" val="3875419180"/>
      </p:ext>
    </p:extLst>
  </p:cSld>
  <p:clrMapOvr>
    <a:masterClrMapping/>
  </p:clrMapOvr>
  <p:transition advTm="5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Why does visualisation help?</a:t>
            </a:r>
            <a:endParaRPr lang="en-GB" dirty="0"/>
          </a:p>
        </p:txBody>
      </p:sp>
    </p:spTree>
    <p:extLst>
      <p:ext uri="{BB962C8B-B14F-4D97-AF65-F5344CB8AC3E}">
        <p14:creationId xmlns:p14="http://schemas.microsoft.com/office/powerpoint/2010/main" val="2915549431"/>
      </p:ext>
    </p:extLst>
  </p:cSld>
  <p:clrMapOvr>
    <a:masterClrMapping/>
  </p:clrMapOvr>
  <p:transition advTm="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Visualisation</a:t>
            </a:r>
            <a:r>
              <a:rPr lang="en-US" dirty="0" smtClean="0"/>
              <a:t> reveals more patterns?</a:t>
            </a:r>
            <a:endParaRPr lang="en-US" dirty="0"/>
          </a:p>
        </p:txBody>
      </p:sp>
      <p:sp>
        <p:nvSpPr>
          <p:cNvPr id="3" name="Content Placeholder 2"/>
          <p:cNvSpPr>
            <a:spLocks noGrp="1"/>
          </p:cNvSpPr>
          <p:nvPr>
            <p:ph idx="1"/>
          </p:nvPr>
        </p:nvSpPr>
        <p:spPr/>
        <p:txBody>
          <a:bodyPr/>
          <a:lstStyle/>
          <a:p>
            <a:r>
              <a:rPr lang="en-US" dirty="0" err="1" smtClean="0">
                <a:hlinkClick r:id="rId3"/>
              </a:rPr>
              <a:t>DataGenetics</a:t>
            </a:r>
            <a:r>
              <a:rPr lang="en-US" dirty="0" smtClean="0"/>
              <a:t>, </a:t>
            </a:r>
            <a:r>
              <a:rPr lang="en-US" dirty="0" smtClean="0">
                <a:hlinkClick r:id="rId4"/>
              </a:rPr>
              <a:t>PIN analysis</a:t>
            </a:r>
            <a:r>
              <a:rPr lang="en-US" dirty="0" smtClean="0"/>
              <a:t>, 3</a:t>
            </a:r>
            <a:r>
              <a:rPr lang="en-US" baseline="30000" dirty="0" smtClean="0"/>
              <a:t>rd</a:t>
            </a:r>
            <a:r>
              <a:rPr lang="en-US" dirty="0" smtClean="0"/>
              <a:t> September 2012</a:t>
            </a:r>
          </a:p>
          <a:p>
            <a:pPr lvl="1"/>
            <a:r>
              <a:rPr lang="en-US" dirty="0" smtClean="0"/>
              <a:t>3.4 million leaked passwords composed of 4 digits.</a:t>
            </a:r>
            <a:endParaRPr lang="en-US" dirty="0"/>
          </a:p>
        </p:txBody>
      </p:sp>
      <p:pic>
        <p:nvPicPr>
          <p:cNvPr id="181250" name="Picture 2" descr="http://datagenetics.com/blog/september32012/grid.png"/>
          <p:cNvPicPr>
            <a:picLocks noChangeAspect="1" noChangeArrowheads="1"/>
          </p:cNvPicPr>
          <p:nvPr/>
        </p:nvPicPr>
        <p:blipFill>
          <a:blip r:embed="rId5" cstate="print"/>
          <a:srcRect/>
          <a:stretch>
            <a:fillRect/>
          </a:stretch>
        </p:blipFill>
        <p:spPr bwMode="auto">
          <a:xfrm>
            <a:off x="1219200" y="2743200"/>
            <a:ext cx="3810000" cy="3810000"/>
          </a:xfrm>
          <a:prstGeom prst="rect">
            <a:avLst/>
          </a:prstGeom>
          <a:noFill/>
        </p:spPr>
      </p:pic>
      <p:sp>
        <p:nvSpPr>
          <p:cNvPr id="6" name="TextBox 5"/>
          <p:cNvSpPr txBox="1"/>
          <p:nvPr/>
        </p:nvSpPr>
        <p:spPr>
          <a:xfrm>
            <a:off x="5029200" y="6248400"/>
            <a:ext cx="762000" cy="381000"/>
          </a:xfrm>
          <a:prstGeom prst="rect">
            <a:avLst/>
          </a:prstGeom>
          <a:noFill/>
        </p:spPr>
        <p:txBody>
          <a:bodyPr wrap="square" rtlCol="0">
            <a:spAutoFit/>
          </a:bodyPr>
          <a:lstStyle/>
          <a:p>
            <a:r>
              <a:rPr lang="en-US" dirty="0" smtClean="0">
                <a:solidFill>
                  <a:srgbClr val="0000FF"/>
                </a:solidFill>
              </a:rPr>
              <a:t>xy00</a:t>
            </a:r>
            <a:endParaRPr lang="en-US" dirty="0">
              <a:solidFill>
                <a:srgbClr val="0000FF"/>
              </a:solidFill>
            </a:endParaRPr>
          </a:p>
        </p:txBody>
      </p:sp>
      <p:sp>
        <p:nvSpPr>
          <p:cNvPr id="7" name="TextBox 6"/>
          <p:cNvSpPr txBox="1"/>
          <p:nvPr/>
        </p:nvSpPr>
        <p:spPr>
          <a:xfrm>
            <a:off x="5029200" y="2590800"/>
            <a:ext cx="838200" cy="381000"/>
          </a:xfrm>
          <a:prstGeom prst="rect">
            <a:avLst/>
          </a:prstGeom>
          <a:noFill/>
        </p:spPr>
        <p:txBody>
          <a:bodyPr wrap="square" rtlCol="0">
            <a:spAutoFit/>
          </a:bodyPr>
          <a:lstStyle/>
          <a:p>
            <a:r>
              <a:rPr lang="en-US" dirty="0" smtClean="0">
                <a:solidFill>
                  <a:srgbClr val="0000FF"/>
                </a:solidFill>
              </a:rPr>
              <a:t>9999</a:t>
            </a:r>
            <a:endParaRPr lang="en-US" dirty="0">
              <a:solidFill>
                <a:srgbClr val="0000FF"/>
              </a:solidFill>
            </a:endParaRPr>
          </a:p>
        </p:txBody>
      </p:sp>
      <p:sp>
        <p:nvSpPr>
          <p:cNvPr id="8" name="TextBox 7"/>
          <p:cNvSpPr txBox="1"/>
          <p:nvPr/>
        </p:nvSpPr>
        <p:spPr>
          <a:xfrm>
            <a:off x="838200" y="2362200"/>
            <a:ext cx="914400" cy="369332"/>
          </a:xfrm>
          <a:prstGeom prst="rect">
            <a:avLst/>
          </a:prstGeom>
          <a:noFill/>
        </p:spPr>
        <p:txBody>
          <a:bodyPr wrap="square" rtlCol="0">
            <a:spAutoFit/>
          </a:bodyPr>
          <a:lstStyle/>
          <a:p>
            <a:r>
              <a:rPr lang="en-US" dirty="0" smtClean="0">
                <a:solidFill>
                  <a:srgbClr val="0000FF"/>
                </a:solidFill>
              </a:rPr>
              <a:t>00xy</a:t>
            </a:r>
            <a:endParaRPr lang="en-US" dirty="0">
              <a:solidFill>
                <a:srgbClr val="0000FF"/>
              </a:solidFill>
            </a:endParaRPr>
          </a:p>
        </p:txBody>
      </p:sp>
      <p:sp>
        <p:nvSpPr>
          <p:cNvPr id="9" name="TextBox 8"/>
          <p:cNvSpPr txBox="1"/>
          <p:nvPr/>
        </p:nvSpPr>
        <p:spPr>
          <a:xfrm>
            <a:off x="1600200" y="2362200"/>
            <a:ext cx="838200" cy="369332"/>
          </a:xfrm>
          <a:prstGeom prst="rect">
            <a:avLst/>
          </a:prstGeom>
          <a:noFill/>
        </p:spPr>
        <p:txBody>
          <a:bodyPr wrap="square" rtlCol="0">
            <a:spAutoFit/>
          </a:bodyPr>
          <a:lstStyle/>
          <a:p>
            <a:r>
              <a:rPr lang="en-US" b="1" dirty="0" smtClean="0">
                <a:solidFill>
                  <a:srgbClr val="0000FF"/>
                </a:solidFill>
              </a:rPr>
              <a:t>19xy</a:t>
            </a:r>
            <a:endParaRPr lang="en-US" b="1" dirty="0">
              <a:solidFill>
                <a:srgbClr val="0000FF"/>
              </a:solidFill>
            </a:endParaRPr>
          </a:p>
        </p:txBody>
      </p:sp>
      <p:sp>
        <p:nvSpPr>
          <p:cNvPr id="10" name="Oval 9"/>
          <p:cNvSpPr/>
          <p:nvPr/>
        </p:nvSpPr>
        <p:spPr>
          <a:xfrm>
            <a:off x="1143000" y="5181600"/>
            <a:ext cx="685800" cy="1447800"/>
          </a:xfrm>
          <a:prstGeom prst="ellipse">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28600" y="5638800"/>
            <a:ext cx="877163" cy="369332"/>
          </a:xfrm>
          <a:prstGeom prst="rect">
            <a:avLst/>
          </a:prstGeom>
          <a:noFill/>
        </p:spPr>
        <p:txBody>
          <a:bodyPr wrap="none" rtlCol="0">
            <a:spAutoFit/>
          </a:bodyPr>
          <a:lstStyle/>
          <a:p>
            <a:r>
              <a:rPr lang="en-US" b="1" dirty="0" err="1" smtClean="0">
                <a:solidFill>
                  <a:srgbClr val="0000FF"/>
                </a:solidFill>
              </a:rPr>
              <a:t>mmdd</a:t>
            </a:r>
            <a:endParaRPr lang="en-US" b="1" dirty="0">
              <a:solidFill>
                <a:srgbClr val="0000FF"/>
              </a:solidFill>
            </a:endParaRPr>
          </a:p>
        </p:txBody>
      </p:sp>
      <p:cxnSp>
        <p:nvCxnSpPr>
          <p:cNvPr id="13" name="Straight Arrow Connector 12"/>
          <p:cNvCxnSpPr>
            <a:endCxn id="14" idx="1"/>
          </p:cNvCxnSpPr>
          <p:nvPr/>
        </p:nvCxnSpPr>
        <p:spPr>
          <a:xfrm flipV="1">
            <a:off x="4038600" y="3467100"/>
            <a:ext cx="1676400" cy="342900"/>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15000" y="3276600"/>
            <a:ext cx="914400" cy="381000"/>
          </a:xfrm>
          <a:prstGeom prst="rect">
            <a:avLst/>
          </a:prstGeom>
          <a:noFill/>
        </p:spPr>
        <p:txBody>
          <a:bodyPr wrap="square" rtlCol="0">
            <a:spAutoFit/>
          </a:bodyPr>
          <a:lstStyle/>
          <a:p>
            <a:r>
              <a:rPr lang="en-US" b="1" dirty="0" err="1" smtClean="0">
                <a:solidFill>
                  <a:srgbClr val="0000FF"/>
                </a:solidFill>
              </a:rPr>
              <a:t>xyxy</a:t>
            </a:r>
            <a:endParaRPr lang="en-US" b="1" dirty="0">
              <a:solidFill>
                <a:srgbClr val="0000FF"/>
              </a:solidFill>
            </a:endParaRPr>
          </a:p>
        </p:txBody>
      </p:sp>
      <p:pic>
        <p:nvPicPr>
          <p:cNvPr id="181254" name="Picture 6" descr="http://datagenetics.com/blog/september32012/r.png"/>
          <p:cNvPicPr>
            <a:picLocks noChangeAspect="1" noChangeArrowheads="1"/>
          </p:cNvPicPr>
          <p:nvPr/>
        </p:nvPicPr>
        <p:blipFill>
          <a:blip r:embed="rId6" cstate="print"/>
          <a:srcRect/>
          <a:stretch>
            <a:fillRect/>
          </a:stretch>
        </p:blipFill>
        <p:spPr bwMode="auto">
          <a:xfrm>
            <a:off x="5257800" y="3886200"/>
            <a:ext cx="3423240" cy="1981200"/>
          </a:xfrm>
          <a:prstGeom prst="rect">
            <a:avLst/>
          </a:prstGeom>
          <a:noFill/>
        </p:spPr>
      </p:pic>
    </p:spTree>
    <p:extLst>
      <p:ext uri="{BB962C8B-B14F-4D97-AF65-F5344CB8AC3E}">
        <p14:creationId xmlns:p14="http://schemas.microsoft.com/office/powerpoint/2010/main" val="4046468480"/>
      </p:ext>
    </p:extLst>
  </p:cSld>
  <p:clrMapOvr>
    <a:masterClrMapping/>
  </p:clrMapOvr>
  <p:transition spd="med" advTm="5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heckerboard(across)">
                                      <p:cBhvr>
                                        <p:cTn id="25" dur="500"/>
                                        <p:tgtEl>
                                          <p:spTgt spid="9"/>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heckerboard(across)">
                                      <p:cBhvr>
                                        <p:cTn id="28" dur="500"/>
                                        <p:tgtEl>
                                          <p:spTgt spid="14"/>
                                        </p:tgtEl>
                                      </p:cBhvr>
                                    </p:animEffect>
                                  </p:childTnLst>
                                </p:cTn>
                              </p:par>
                              <p:par>
                                <p:cTn id="29" presetID="5"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1254"/>
                                        </p:tgtEl>
                                        <p:attrNameLst>
                                          <p:attrName>style.visibility</p:attrName>
                                        </p:attrNameLst>
                                      </p:cBhvr>
                                      <p:to>
                                        <p:strVal val="visible"/>
                                      </p:to>
                                    </p:set>
                                    <p:anim calcmode="lin" valueType="num">
                                      <p:cBhvr additive="base">
                                        <p:cTn id="36" dur="500" fill="hold"/>
                                        <p:tgtEl>
                                          <p:spTgt spid="181254"/>
                                        </p:tgtEl>
                                        <p:attrNameLst>
                                          <p:attrName>ppt_x</p:attrName>
                                        </p:attrNameLst>
                                      </p:cBhvr>
                                      <p:tavLst>
                                        <p:tav tm="0">
                                          <p:val>
                                            <p:strVal val="#ppt_x"/>
                                          </p:val>
                                        </p:tav>
                                        <p:tav tm="100000">
                                          <p:val>
                                            <p:strVal val="#ppt_x"/>
                                          </p:val>
                                        </p:tav>
                                      </p:tavLst>
                                    </p:anim>
                                    <p:anim calcmode="lin" valueType="num">
                                      <p:cBhvr additive="base">
                                        <p:cTn id="37" dur="500" fill="hold"/>
                                        <p:tgtEl>
                                          <p:spTgt spid="181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p:bldP spid="14" grpId="0"/>
    </p:bldLst>
  </p:timing>
</p:sld>
</file>

<file path=ppt/theme/theme1.xml><?xml version="1.0" encoding="utf-8"?>
<a:theme xmlns:a="http://schemas.openxmlformats.org/drawingml/2006/main" name="1_HdM Projektbüro">
  <a:themeElements>
    <a:clrScheme name="Custom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0000FF"/>
      </a:hlink>
      <a:folHlink>
        <a:srgbClr val="0000FF"/>
      </a:folHlink>
    </a:clrScheme>
    <a:fontScheme name="1_HdM Projektbür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HdM Projektbür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HdM Projektbür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HdM Projektbür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HdM Projektbür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HdM Projektbür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HdM Projektbür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HdM Projektbür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8142</TotalTime>
  <Words>1629</Words>
  <Application>Microsoft Office PowerPoint</Application>
  <PresentationFormat>On-screen Show (4:3)</PresentationFormat>
  <Paragraphs>188</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Frutiger 45</vt:lpstr>
      <vt:lpstr>Arial</vt:lpstr>
      <vt:lpstr>Arial Narrow</vt:lpstr>
      <vt:lpstr>Calibri</vt:lpstr>
      <vt:lpstr>Symbol</vt:lpstr>
      <vt:lpstr>Times New Roman</vt:lpstr>
      <vt:lpstr>1_HdM Projektbüro</vt:lpstr>
      <vt:lpstr>Password Visualisation</vt:lpstr>
      <vt:lpstr>What is the research problem?</vt:lpstr>
      <vt:lpstr>How much do we understand about how users choose their passwords?</vt:lpstr>
      <vt:lpstr>Our knowledge on real-world use of passwords  Password cracking</vt:lpstr>
      <vt:lpstr>Risks to password crackers  Password strength meters/checkers</vt:lpstr>
      <vt:lpstr>Password strength meters  Password policies</vt:lpstr>
      <vt:lpstr>How much do we know about new forms of passwords?</vt:lpstr>
      <vt:lpstr>Why does visualisation help?</vt:lpstr>
      <vt:lpstr>Visualisation reveals more patterns?</vt:lpstr>
      <vt:lpstr>Visualisation reveals more patterns?</vt:lpstr>
      <vt:lpstr>Visualisation reveals more patterns?</vt:lpstr>
      <vt:lpstr>What ideas do we have?</vt:lpstr>
      <vt:lpstr>Idea 1: heat map + parallel coordinates</vt:lpstr>
      <vt:lpstr>Idea 2: better password clustering</vt:lpstr>
      <vt:lpstr>Idea 3: passwords in a universe</vt:lpstr>
      <vt:lpstr>Idea 4: special types of passwords</vt:lpstr>
      <vt:lpstr>Idea 5: mixing everything together</vt:lpstr>
      <vt:lpstr>Idea 6: 3D world + virtual reality</vt:lpstr>
      <vt:lpstr>Idea 7: non-textual passwords?</vt:lpstr>
      <vt:lpstr>Idea 8: passwords of a single user</vt:lpstr>
      <vt:lpstr>Can we use passwords collected by legitimate parties from end users?</vt:lpstr>
      <vt:lpstr>As tools to design new password crackers and meters/checker</vt:lpstr>
      <vt:lpstr>As tools for cyber security awareness, education and training</vt:lpstr>
      <vt:lpstr>As tools for password owners (users)</vt:lpstr>
      <vt:lpstr>As tools for password policy makers</vt:lpstr>
      <vt:lpstr>As tools for art/fun</vt:lpstr>
      <vt:lpstr>The Team</vt:lpstr>
      <vt:lpstr>The password visualisation team</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hooklee</dc:creator>
  <cp:lastModifiedBy>S.Li</cp:lastModifiedBy>
  <cp:revision>1996</cp:revision>
  <cp:lastPrinted>1601-01-01T00:00:00Z</cp:lastPrinted>
  <dcterms:created xsi:type="dcterms:W3CDTF">1601-01-01T00:00:00Z</dcterms:created>
  <dcterms:modified xsi:type="dcterms:W3CDTF">2018-09-25T20:03:24Z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